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63"/>
  </p:handoutMasterIdLst>
  <p:sldIdLst>
    <p:sldId id="275" r:id="rId4"/>
    <p:sldId id="269" r:id="rId6"/>
    <p:sldId id="281" r:id="rId7"/>
    <p:sldId id="312" r:id="rId8"/>
    <p:sldId id="280" r:id="rId9"/>
    <p:sldId id="311" r:id="rId10"/>
    <p:sldId id="282" r:id="rId11"/>
    <p:sldId id="287" r:id="rId12"/>
    <p:sldId id="289" r:id="rId13"/>
    <p:sldId id="290" r:id="rId14"/>
    <p:sldId id="364" r:id="rId15"/>
    <p:sldId id="284" r:id="rId16"/>
    <p:sldId id="288" r:id="rId17"/>
    <p:sldId id="310" r:id="rId18"/>
    <p:sldId id="411" r:id="rId19"/>
    <p:sldId id="313" r:id="rId20"/>
    <p:sldId id="292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298" r:id="rId31"/>
    <p:sldId id="323" r:id="rId32"/>
    <p:sldId id="300" r:id="rId33"/>
    <p:sldId id="299" r:id="rId34"/>
    <p:sldId id="301" r:id="rId35"/>
    <p:sldId id="348" r:id="rId36"/>
    <p:sldId id="350" r:id="rId37"/>
    <p:sldId id="351" r:id="rId38"/>
    <p:sldId id="352" r:id="rId39"/>
    <p:sldId id="353" r:id="rId40"/>
    <p:sldId id="355" r:id="rId41"/>
    <p:sldId id="354" r:id="rId42"/>
    <p:sldId id="356" r:id="rId43"/>
    <p:sldId id="358" r:id="rId44"/>
    <p:sldId id="357" r:id="rId45"/>
    <p:sldId id="359" r:id="rId46"/>
    <p:sldId id="293" r:id="rId47"/>
    <p:sldId id="365" r:id="rId48"/>
    <p:sldId id="294" r:id="rId49"/>
    <p:sldId id="295" r:id="rId50"/>
    <p:sldId id="296" r:id="rId51"/>
    <p:sldId id="366" r:id="rId52"/>
    <p:sldId id="285" r:id="rId53"/>
    <p:sldId id="283" r:id="rId54"/>
    <p:sldId id="286" r:id="rId55"/>
    <p:sldId id="324" r:id="rId56"/>
    <p:sldId id="361" r:id="rId57"/>
    <p:sldId id="363" r:id="rId58"/>
    <p:sldId id="362" r:id="rId59"/>
    <p:sldId id="325" r:id="rId60"/>
    <p:sldId id="326" r:id="rId61"/>
    <p:sldId id="360" r:id="rId62"/>
  </p:sldIdLst>
  <p:sldSz cx="12192000" cy="6858000"/>
  <p:notesSz cx="6858000" cy="9144000"/>
  <p:custDataLst>
    <p:tags r:id="rId6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7" Type="http://schemas.openxmlformats.org/officeDocument/2006/relationships/tags" Target="tags/tag63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handoutMaster" Target="handoutMasters/handoutMaster1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085E0C1D-F784-4605-BA81-BE64F1F3DA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42F81459-D91A-4DD8-9020-6655A598BBD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onsolas" panose="020B0609020204030204" charset="0"/>
        <a:ea typeface="Consolas" panose="020B060902020403020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rgbClr val="00653D">
                  <a:alpha val="80000"/>
                </a:srgbClr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566794" y="6583649"/>
            <a:ext cx="192214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正德厚生 笃学敏行</a:t>
            </a:r>
            <a:endParaRPr lang="zh-CN" altLang="en-US" sz="10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596661" y="6583649"/>
            <a:ext cx="306705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spc="300" dirty="0" err="1">
                <a:solidFill>
                  <a:schemeClr val="bg1"/>
                </a:solidFill>
                <a:latin typeface="Consolas" panose="020B0609020204030204" charset="0"/>
                <a:ea typeface="微软雅黑" panose="020B0503020204020204" pitchFamily="34" charset="-122"/>
                <a:cs typeface="Arial" panose="020B0604020202020204" pitchFamily="34" charset="0"/>
              </a:rPr>
              <a:t>NANJING NORMAL UNIVERSITY</a:t>
            </a:r>
            <a:endParaRPr lang="en-US" sz="1000" spc="300" dirty="0">
              <a:solidFill>
                <a:schemeClr val="bg1"/>
              </a:solidFill>
              <a:latin typeface="Consolas" panose="020B060902020403020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0" name="任意多边形: 形状 59"/>
          <p:cNvSpPr/>
          <p:nvPr userDrawn="1"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rgbClr val="00653D">
                  <a:alpha val="100000"/>
                </a:srgbClr>
              </a:gs>
              <a:gs pos="100000">
                <a:srgbClr val="00653D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nnu-logo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9818370" y="217170"/>
            <a:ext cx="2282190" cy="426720"/>
          </a:xfrm>
          <a:prstGeom prst="rect">
            <a:avLst/>
          </a:prstGeom>
        </p:spPr>
      </p:pic>
      <p:pic>
        <p:nvPicPr>
          <p:cNvPr id="4" name="图片 3" descr="nnu-logo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rcRect l="1" t="-3609" r="81307" b="3609"/>
          <a:stretch>
            <a:fillRect/>
          </a:stretch>
        </p:blipFill>
        <p:spPr>
          <a:xfrm>
            <a:off x="8661400" y="262890"/>
            <a:ext cx="6329045" cy="6332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rgbClr val="00653D">
                  <a:alpha val="80000"/>
                </a:srgbClr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566794" y="6583649"/>
            <a:ext cx="192214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正德厚生 笃学敏行</a:t>
            </a:r>
            <a:endParaRPr lang="zh-CN" altLang="en-US" sz="10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596661" y="6583649"/>
            <a:ext cx="306705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spc="300" dirty="0" err="1">
                <a:solidFill>
                  <a:schemeClr val="bg1"/>
                </a:solidFill>
                <a:latin typeface="Consolas" panose="020B0609020204030204" charset="0"/>
                <a:ea typeface="微软雅黑" panose="020B0503020204020204" pitchFamily="34" charset="-122"/>
                <a:cs typeface="Arial" panose="020B0604020202020204" pitchFamily="34" charset="0"/>
              </a:rPr>
              <a:t>NANJING NORMAL UNIVERSITY</a:t>
            </a:r>
            <a:endParaRPr lang="en-US" sz="1000" spc="300" dirty="0">
              <a:solidFill>
                <a:schemeClr val="bg1"/>
              </a:solidFill>
              <a:latin typeface="Consolas" panose="020B060902020403020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0" name="任意多边形: 形状 59"/>
          <p:cNvSpPr/>
          <p:nvPr userDrawn="1"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rgbClr val="00653D">
                  <a:alpha val="100000"/>
                </a:srgbClr>
              </a:gs>
              <a:gs pos="100000">
                <a:srgbClr val="00653D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nnu-logo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9818370" y="217170"/>
            <a:ext cx="2282190" cy="426720"/>
          </a:xfrm>
          <a:prstGeom prst="rect">
            <a:avLst/>
          </a:prstGeom>
        </p:spPr>
      </p:pic>
      <p:pic>
        <p:nvPicPr>
          <p:cNvPr id="4" name="图片 3" descr="nnu-logo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rcRect l="1" t="-3609" r="81307" b="3609"/>
          <a:stretch>
            <a:fillRect/>
          </a:stretch>
        </p:blipFill>
        <p:spPr>
          <a:xfrm>
            <a:off x="8661400" y="262890"/>
            <a:ext cx="6329045" cy="6332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D0DA61CE-FD9B-483C-B06A-E55C9E55C2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nsolas" panose="020B0609020204030204" charset="0"/>
                <a:ea typeface="Consolas" panose="020B0609020204030204" charset="0"/>
              </a:defRPr>
            </a:lvl1pPr>
          </a:lstStyle>
          <a:p>
            <a:fld id="{C6D70198-20AD-49C7-B4F0-C73D798F406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charset="0"/>
          <a:ea typeface="Consolas" panose="020B0609020204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5.jpeg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4.xml"/><Relationship Id="rId5" Type="http://schemas.openxmlformats.org/officeDocument/2006/relationships/tags" Target="../tags/tag7.xml"/><Relationship Id="rId4" Type="http://schemas.openxmlformats.org/officeDocument/2006/relationships/image" Target="../media/image24.png"/><Relationship Id="rId3" Type="http://schemas.openxmlformats.org/officeDocument/2006/relationships/tags" Target="../tags/tag6.xml"/><Relationship Id="rId2" Type="http://schemas.openxmlformats.org/officeDocument/2006/relationships/image" Target="../media/image23.png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0.xml"/><Relationship Id="rId4" Type="http://schemas.openxmlformats.org/officeDocument/2006/relationships/image" Target="../media/image26.png"/><Relationship Id="rId3" Type="http://schemas.openxmlformats.org/officeDocument/2006/relationships/tags" Target="../tags/tag9.xml"/><Relationship Id="rId2" Type="http://schemas.openxmlformats.org/officeDocument/2006/relationships/image" Target="../media/image25.png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27.png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28.png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29.png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30.png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31.png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32.png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4.xml"/><Relationship Id="rId8" Type="http://schemas.openxmlformats.org/officeDocument/2006/relationships/slideLayout" Target="../slideLayouts/slideLayout24.xml"/><Relationship Id="rId7" Type="http://schemas.openxmlformats.org/officeDocument/2006/relationships/image" Target="../media/image34.png"/><Relationship Id="rId6" Type="http://schemas.openxmlformats.org/officeDocument/2006/relationships/tags" Target="../tags/tag29.xml"/><Relationship Id="rId5" Type="http://schemas.openxmlformats.org/officeDocument/2006/relationships/image" Target="../media/image33.png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image" Target="../media/image36.png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image" Target="../media/image35.png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0" Type="http://schemas.openxmlformats.org/officeDocument/2006/relationships/notesSlide" Target="../notesSlides/notesSlide25.xml"/><Relationship Id="rId1" Type="http://schemas.openxmlformats.org/officeDocument/2006/relationships/tags" Target="../tags/tag30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37.png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.jpeg"/><Relationship Id="rId2" Type="http://schemas.openxmlformats.org/officeDocument/2006/relationships/tags" Target="../tags/tag39.xml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4.png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3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tags" Target="../tags/tag44.xml"/><Relationship Id="rId3" Type="http://schemas.openxmlformats.org/officeDocument/2006/relationships/image" Target="../media/image45.png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7.png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8.png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6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tags" Target="../tags/tag51.xml"/><Relationship Id="rId3" Type="http://schemas.openxmlformats.org/officeDocument/2006/relationships/image" Target="../media/image49.png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1.png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2.png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3.png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4.png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5.png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任意多边形: 形状 50"/>
          <p:cNvSpPr/>
          <p:nvPr/>
        </p:nvSpPr>
        <p:spPr>
          <a:xfrm>
            <a:off x="635" y="-22225"/>
            <a:ext cx="12192000" cy="3820891"/>
          </a:xfrm>
          <a:custGeom>
            <a:avLst/>
            <a:gdLst>
              <a:gd name="connsiteX0" fmla="*/ 0 w 12192000"/>
              <a:gd name="connsiteY0" fmla="*/ 0 h 3820891"/>
              <a:gd name="connsiteX1" fmla="*/ 12192000 w 12192000"/>
              <a:gd name="connsiteY1" fmla="*/ 0 h 3820891"/>
              <a:gd name="connsiteX2" fmla="*/ 12192000 w 12192000"/>
              <a:gd name="connsiteY2" fmla="*/ 2822842 h 3820891"/>
              <a:gd name="connsiteX3" fmla="*/ 11920340 w 12192000"/>
              <a:gd name="connsiteY3" fmla="*/ 2925857 h 3820891"/>
              <a:gd name="connsiteX4" fmla="*/ 6096000 w 12192000"/>
              <a:gd name="connsiteY4" fmla="*/ 3820891 h 3820891"/>
              <a:gd name="connsiteX5" fmla="*/ 271660 w 12192000"/>
              <a:gd name="connsiteY5" fmla="*/ 2925857 h 3820891"/>
              <a:gd name="connsiteX6" fmla="*/ 0 w 12192000"/>
              <a:gd name="connsiteY6" fmla="*/ 2822842 h 382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820891">
                <a:moveTo>
                  <a:pt x="0" y="0"/>
                </a:moveTo>
                <a:lnTo>
                  <a:pt x="12192000" y="0"/>
                </a:lnTo>
                <a:lnTo>
                  <a:pt x="12192000" y="2822842"/>
                </a:lnTo>
                <a:lnTo>
                  <a:pt x="11920340" y="2925857"/>
                </a:lnTo>
                <a:cubicBezTo>
                  <a:pt x="10382026" y="3481957"/>
                  <a:pt x="8338529" y="3820891"/>
                  <a:pt x="6096000" y="3820891"/>
                </a:cubicBezTo>
                <a:cubicBezTo>
                  <a:pt x="3853472" y="3820891"/>
                  <a:pt x="1809974" y="3481957"/>
                  <a:pt x="271660" y="2925857"/>
                </a:cubicBezTo>
                <a:lnTo>
                  <a:pt x="0" y="2822842"/>
                </a:lnTo>
                <a:close/>
              </a:path>
            </a:pathLst>
          </a:custGeom>
          <a:blipFill rotWithShape="1">
            <a:blip r:embed="rId1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900803" y="4166910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spc="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猪猪视频</a:t>
            </a:r>
            <a:endParaRPr lang="zh-CN" altLang="en-US" sz="4000" b="1" spc="3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69662" y="4874796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Android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期末作业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矩形: 圆角 48"/>
          <p:cNvSpPr/>
          <p:nvPr/>
        </p:nvSpPr>
        <p:spPr>
          <a:xfrm>
            <a:off x="5069662" y="5792249"/>
            <a:ext cx="2076424" cy="35311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53D">
                  <a:alpha val="63000"/>
                  <a:lumMod val="92000"/>
                  <a:lumOff val="8000"/>
                </a:srgbClr>
              </a:gs>
              <a:gs pos="100000">
                <a:srgbClr val="1B5D5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汇报人：朱正阳 杨大宇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任意多边形: 形状 55"/>
          <p:cNvSpPr/>
          <p:nvPr/>
        </p:nvSpPr>
        <p:spPr>
          <a:xfrm>
            <a:off x="635" y="0"/>
            <a:ext cx="12192000" cy="3820891"/>
          </a:xfrm>
          <a:custGeom>
            <a:avLst/>
            <a:gdLst>
              <a:gd name="connsiteX0" fmla="*/ 0 w 12192000"/>
              <a:gd name="connsiteY0" fmla="*/ 0 h 3820891"/>
              <a:gd name="connsiteX1" fmla="*/ 12192000 w 12192000"/>
              <a:gd name="connsiteY1" fmla="*/ 0 h 3820891"/>
              <a:gd name="connsiteX2" fmla="*/ 12192000 w 12192000"/>
              <a:gd name="connsiteY2" fmla="*/ 2822842 h 3820891"/>
              <a:gd name="connsiteX3" fmla="*/ 11920340 w 12192000"/>
              <a:gd name="connsiteY3" fmla="*/ 2925857 h 3820891"/>
              <a:gd name="connsiteX4" fmla="*/ 6096000 w 12192000"/>
              <a:gd name="connsiteY4" fmla="*/ 3820891 h 3820891"/>
              <a:gd name="connsiteX5" fmla="*/ 271660 w 12192000"/>
              <a:gd name="connsiteY5" fmla="*/ 2925857 h 3820891"/>
              <a:gd name="connsiteX6" fmla="*/ 0 w 12192000"/>
              <a:gd name="connsiteY6" fmla="*/ 2822842 h 382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820891">
                <a:moveTo>
                  <a:pt x="0" y="0"/>
                </a:moveTo>
                <a:lnTo>
                  <a:pt x="12192000" y="0"/>
                </a:lnTo>
                <a:lnTo>
                  <a:pt x="12192000" y="2822842"/>
                </a:lnTo>
                <a:lnTo>
                  <a:pt x="11920340" y="2925857"/>
                </a:lnTo>
                <a:cubicBezTo>
                  <a:pt x="10382026" y="3481957"/>
                  <a:pt x="8338529" y="3820891"/>
                  <a:pt x="6096000" y="3820891"/>
                </a:cubicBezTo>
                <a:cubicBezTo>
                  <a:pt x="3853472" y="3820891"/>
                  <a:pt x="1809974" y="3481957"/>
                  <a:pt x="271660" y="2925857"/>
                </a:cubicBezTo>
                <a:lnTo>
                  <a:pt x="0" y="2822842"/>
                </a:lnTo>
                <a:close/>
              </a:path>
            </a:pathLst>
          </a:custGeom>
          <a:solidFill>
            <a:srgbClr val="00653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4825750" y="5851669"/>
            <a:ext cx="220164" cy="220164"/>
          </a:xfrm>
          <a:prstGeom prst="ellipse">
            <a:avLst/>
          </a:prstGeom>
          <a:noFill/>
          <a:ln>
            <a:solidFill>
              <a:srgbClr val="1B5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7146086" y="5851669"/>
            <a:ext cx="220164" cy="220164"/>
          </a:xfrm>
          <a:prstGeom prst="ellipse">
            <a:avLst/>
          </a:prstGeom>
          <a:noFill/>
          <a:ln>
            <a:solidFill>
              <a:srgbClr val="006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E:\高校专属PPT\nnu-logo.pngnnu-logo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35705" y="1912620"/>
            <a:ext cx="4721860" cy="8813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06921" y="1239253"/>
            <a:ext cx="5444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三个导航栏组件中较为复杂的是</a:t>
            </a:r>
            <a:r>
              <a:rPr lang="en-US" altLang="zh-CN" dirty="0"/>
              <a:t>ListFragment</a:t>
            </a:r>
            <a:r>
              <a:rPr lang="zh-CN" altLang="en-US" dirty="0"/>
              <a:t>，因为其在组件上方又设置了三个导航页面，也是“猪猪视频”的主要功能所在。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/>
              <a:t>ListPagerAdapter</a:t>
            </a:r>
            <a:r>
              <a:rPr lang="zh-CN" altLang="en-US" dirty="0"/>
              <a:t>来进行设置实现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921" y="2717196"/>
            <a:ext cx="5713013" cy="4341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37" y="1009678"/>
            <a:ext cx="5036721" cy="530088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11989" y="3429000"/>
            <a:ext cx="558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通过这种方式添加显示不同的顶部组件</a:t>
            </a:r>
            <a:endParaRPr lang="en-US" altLang="zh-CN" dirty="0"/>
          </a:p>
          <a:p>
            <a:r>
              <a:rPr lang="zh-CN" altLang="en-US" dirty="0"/>
              <a:t>也采用上面相同的方式进行组件通信，传递信息。</a:t>
            </a:r>
            <a:endParaRPr lang="zh-CN" altLang="en-US" dirty="0"/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1627505" y="4685030"/>
            <a:ext cx="3877310" cy="466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97157" y="926433"/>
            <a:ext cx="606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上方导航页面实现：</a:t>
            </a:r>
            <a:r>
              <a:rPr lang="en-US" altLang="zh-CN" dirty="0" err="1"/>
              <a:t>com.google.android.material.tabs.TabLayout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138" y="1951085"/>
            <a:ext cx="4826114" cy="17028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38852" y="4032266"/>
            <a:ext cx="48866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TabLayout</a:t>
            </a:r>
            <a:r>
              <a:rPr lang="en-US" altLang="zh-CN" dirty="0"/>
              <a:t> </a:t>
            </a:r>
            <a:r>
              <a:rPr lang="zh-CN" altLang="en-US" dirty="0"/>
              <a:t>是用于显示可滚动选项卡的界面组件，通常与 </a:t>
            </a:r>
            <a:r>
              <a:rPr lang="en-US" altLang="zh-CN" dirty="0" err="1"/>
              <a:t>ViewPager</a:t>
            </a:r>
            <a:r>
              <a:rPr lang="en-US" altLang="zh-CN" dirty="0"/>
              <a:t> </a:t>
            </a:r>
            <a:r>
              <a:rPr lang="zh-CN" altLang="en-US" dirty="0"/>
              <a:t>一起使用。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我们可以通过以下代码来设置它的页面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57" y="5305335"/>
            <a:ext cx="5364773" cy="73996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190018" y="2341693"/>
            <a:ext cx="356736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app:tabMode</a:t>
            </a:r>
            <a:r>
              <a:rPr lang="en-US" altLang="zh-CN" dirty="0"/>
              <a:t>="scrollable" </a:t>
            </a:r>
            <a:r>
              <a:rPr lang="zh-CN" altLang="en-US" dirty="0"/>
              <a:t>是 </a:t>
            </a:r>
            <a:r>
              <a:rPr lang="en-US" altLang="zh-CN" dirty="0" err="1"/>
              <a:t>TabLayout</a:t>
            </a:r>
            <a:r>
              <a:rPr lang="en-US" altLang="zh-CN" dirty="0"/>
              <a:t> </a:t>
            </a:r>
            <a:r>
              <a:rPr lang="zh-CN" altLang="en-US" dirty="0"/>
              <a:t>的一个属性，用于指定选项卡的模式。具体而言，</a:t>
            </a:r>
            <a:r>
              <a:rPr lang="en-US" altLang="zh-CN" dirty="0"/>
              <a:t>scrollable </a:t>
            </a:r>
            <a:r>
              <a:rPr lang="zh-CN" altLang="en-US" dirty="0"/>
              <a:t>模式允许选项卡水平滚动，适用于当有很多选项卡时，它们无法在屏幕上全部显示的情况。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53146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03</a:t>
            </a:r>
            <a:endParaRPr lang="en-US" altLang="zh-CN" sz="16600" spc="300" dirty="0">
              <a:gradFill>
                <a:gsLst>
                  <a:gs pos="0">
                    <a:srgbClr val="00653D"/>
                  </a:gs>
                  <a:gs pos="74000">
                    <a:srgbClr val="A8DFBB"/>
                  </a:gs>
                  <a:gs pos="83000">
                    <a:srgbClr val="A8DFBB"/>
                  </a:gs>
                  <a:gs pos="100000">
                    <a:srgbClr val="A8DFBB"/>
                  </a:gs>
                </a:gsLst>
                <a:lin ang="5400000" scaled="0"/>
              </a:gradFill>
              <a:latin typeface="Impact" panose="020B080603090205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7392" y="1751618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视频播放功能</a:t>
            </a:r>
            <a:endParaRPr lang="zh-CN" altLang="en-US" sz="4000" b="1" spc="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02919" y="2860607"/>
            <a:ext cx="725551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ListView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实现 </a:t>
            </a: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– SQLite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查询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AutoNum type="arabicPeriod" startAt="2"/>
            </a:pP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RecycleView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实现 </a:t>
            </a: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– okhttp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获取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AutoNum type="arabicPeriod" startAt="2"/>
            </a:pP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抖音布局实现 </a:t>
            </a: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文件获取视频链接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AutoNum type="arabicPeriod" startAt="2"/>
            </a:pP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我的页面中同时使用</a:t>
            </a:r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ListView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实现，但仅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查询当前登录用户的视频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1932572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38606" y="2530377"/>
            <a:ext cx="720000" cy="101600"/>
          </a:xfrm>
          <a:prstGeom prst="rect">
            <a:avLst/>
          </a:prstGeom>
          <a:gradFill>
            <a:gsLst>
              <a:gs pos="0">
                <a:srgbClr val="00653D"/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00099" y="876712"/>
            <a:ext cx="74956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ListView -- ListViewFragment</a:t>
            </a:r>
            <a:endParaRPr lang="en-US" altLang="zh-CN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使用简单的继承自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BaseFragment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的实现类，其显示内容为数据库中所有用户的所有视频，通过查询数据库的方式去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InitData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，单个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item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实现点击播放以及暂停功能。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(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视频播放具体实现 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Youtube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页面说明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)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099" y="2428735"/>
            <a:ext cx="10964805" cy="200052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17357" y="487279"/>
            <a:ext cx="749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仿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Youtube 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视频播放页面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23373" y="1534339"/>
            <a:ext cx="7495672" cy="34150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dirty="0"/>
              <a:t>VideoPostAdapter</a:t>
            </a:r>
            <a:r>
              <a:rPr lang="zh-CN" altLang="en-US" dirty="0"/>
              <a:t>，用作视频</a:t>
            </a:r>
            <a:r>
              <a:rPr lang="zh-CN" altLang="en-US" dirty="0"/>
              <a:t>列表适配器；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实现内部类</a:t>
            </a:r>
            <a:r>
              <a:rPr lang="en-US" altLang="zh-CN" dirty="0"/>
              <a:t>YoutubePostHolder</a:t>
            </a:r>
            <a:r>
              <a:rPr lang="zh-CN" altLang="en-US" dirty="0"/>
              <a:t>，用于每条评论视图控件的绑定；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YoutubeDataModel</a:t>
            </a:r>
            <a:r>
              <a:rPr lang="zh-CN" altLang="en-US" dirty="0"/>
              <a:t>类，用作评论数据的存储；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ChannelFragment</a:t>
            </a:r>
            <a:r>
              <a:rPr lang="zh-CN" altLang="en-US" dirty="0"/>
              <a:t>中，也需要实现</a:t>
            </a:r>
            <a:r>
              <a:rPr lang="en-US" altLang="zh-CN" dirty="0"/>
              <a:t>VIDEO_CHANNEL_GET_URL_URL() </a:t>
            </a:r>
            <a:r>
              <a:rPr lang="zh-CN" altLang="en-US" dirty="0"/>
              <a:t>获得评论</a:t>
            </a:r>
            <a:r>
              <a:rPr lang="en-US" altLang="zh-CN" dirty="0"/>
              <a:t>Url</a:t>
            </a:r>
            <a:r>
              <a:rPr lang="zh-CN" altLang="en-US" dirty="0">
                <a:ea typeface="宋体" panose="02010600030101010101" pitchFamily="2" charset="-122"/>
              </a:rPr>
              <a:t>，以及视频刷新算法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RequestYoutubeAPI </a:t>
            </a:r>
            <a:r>
              <a:rPr lang="zh-CN" altLang="en-US" dirty="0"/>
              <a:t>类用于异步网络请求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parseVideoListFromResponse</a:t>
            </a:r>
            <a:r>
              <a:rPr lang="zh-CN" altLang="en-US" dirty="0"/>
              <a:t>用于解析评论信息等。</a:t>
            </a:r>
            <a:endParaRPr lang="zh-CN" altLang="en-US" dirty="0"/>
          </a:p>
        </p:txBody>
      </p:sp>
      <p:pic>
        <p:nvPicPr>
          <p:cNvPr id="5" name="图片 4" descr="Screenshot_2023-12-18-00-13-02-000_xyz.doikki.dk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908925" y="833755"/>
            <a:ext cx="2429970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17357" y="1009460"/>
            <a:ext cx="6172201" cy="2584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首先在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latin typeface="Consolas" panose="020B0609020204030204" charset="0"/>
              </a:rPr>
              <a:t>fragment_channel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页面显示视频列表，该列表最外层使用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Consolas" panose="020B0609020204030204" charset="0"/>
              </a:rPr>
              <a:t>SwipeRefreshLayout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布局，这是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Google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官方推荐的下拉刷新布局控件，只需要把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Consolas" panose="020B0609020204030204" charset="0"/>
              </a:rPr>
              <a:t>RecycleView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Consolas" panose="020B0609020204030204" charset="0"/>
              </a:rPr>
              <a:t>或者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Consolas" panose="020B0609020204030204" charset="0"/>
              </a:rPr>
              <a:t>ListView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Consolas" panose="020B0609020204030204" charset="0"/>
              </a:rPr>
              <a:t>放在里面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就可以实现简单的下拉刷新。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br>
              <a:rPr lang="zh-CN" altLang="en-US" dirty="0"/>
            </a:br>
            <a:r>
              <a:rPr lang="zh-CN" altLang="en-US" dirty="0"/>
              <a:t>下拉刷新</a:t>
            </a:r>
            <a:r>
              <a:rPr lang="en-US" altLang="zh-CN" dirty="0"/>
              <a:t>SwipeRefreshLayout</a:t>
            </a:r>
            <a:endParaRPr lang="en-US" altLang="zh-CN" dirty="0"/>
          </a:p>
          <a:p>
            <a:r>
              <a:rPr lang="zh-CN" altLang="en-US" dirty="0"/>
              <a:t>在需要刷新视频内容的</a:t>
            </a:r>
            <a:r>
              <a:rPr lang="en-US" altLang="zh-CN" dirty="0"/>
              <a:t>ChannelFragment</a:t>
            </a:r>
            <a:r>
              <a:rPr lang="zh-CN" altLang="en-US" dirty="0"/>
              <a:t>中，代码如下。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2540" y="2994025"/>
            <a:ext cx="3295015" cy="34950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00" y="3593945"/>
            <a:ext cx="6967846" cy="161457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7357" y="487279"/>
            <a:ext cx="749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仿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Youtube 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视频播放页面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025" y="694690"/>
            <a:ext cx="3735705" cy="22993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82575" y="854710"/>
            <a:ext cx="7035800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ym typeface="+mn-ea"/>
              </a:rPr>
              <a:t>其中，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刷新算法</a:t>
            </a:r>
            <a:r>
              <a:rPr lang="en-US" altLang="zh-CN" dirty="0">
                <a:sym typeface="+mn-ea"/>
              </a:rPr>
              <a:t>updateChannelId</a:t>
            </a:r>
            <a:r>
              <a:rPr lang="zh-CN" altLang="en-US" dirty="0">
                <a:sym typeface="+mn-ea"/>
              </a:rPr>
              <a:t>通过一个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List&lt;String&gt; remainingChannels</a:t>
            </a:r>
            <a:r>
              <a:rPr lang="zh-CN" altLang="en-US" dirty="0">
                <a:sym typeface="+mn-ea"/>
              </a:rPr>
              <a:t>，每次从中选择随机项（视频</a:t>
            </a:r>
            <a:r>
              <a:rPr lang="en-US" altLang="zh-CN" dirty="0">
                <a:sym typeface="+mn-ea"/>
              </a:rPr>
              <a:t>id</a:t>
            </a:r>
            <a:r>
              <a:rPr lang="zh-CN" altLang="en-US" dirty="0">
                <a:sym typeface="+mn-ea"/>
              </a:rPr>
              <a:t>），然后从列表中移除。当移除为空的时候，使用 </a:t>
            </a:r>
            <a:r>
              <a:rPr lang="en-US" altLang="zh-CN" dirty="0">
                <a:sym typeface="+mn-ea"/>
              </a:rPr>
              <a:t>Collections.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shuffle(remainingChannels);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进行打乱</a:t>
            </a:r>
            <a:r>
              <a:rPr lang="zh-CN" altLang="en-US" dirty="0">
                <a:sym typeface="+mn-ea"/>
              </a:rPr>
              <a:t>，从而进行下一轮的随机刷新选择。</a:t>
            </a:r>
            <a:endParaRPr lang="en-US" altLang="zh-CN" dirty="0"/>
          </a:p>
          <a:p>
            <a:pPr algn="l"/>
            <a:endParaRPr b="0" i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endParaRPr b="0" i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7325" y="2573655"/>
            <a:ext cx="4914900" cy="37039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81805" y="3111500"/>
            <a:ext cx="7789545" cy="278765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102225" y="2435860"/>
            <a:ext cx="6927850" cy="5441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/>
            <a:endParaRPr b="0" i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b="0" i="0">
                <a:solidFill>
                  <a:srgbClr val="1F2328"/>
                </a:solidFill>
                <a:effectLst/>
                <a:latin typeface="Consolas" panose="020B0609020204030204" charset="0"/>
              </a:rPr>
              <a:t>在values/channel_id.xml下，提供了几个Youtube频道爬取id：</a:t>
            </a:r>
            <a:endParaRPr b="0" i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59435" y="836295"/>
            <a:ext cx="9324340" cy="800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由于是爬取的Youtube视频，需要到Google的开发者控制台https://console.cloud.google.com/ 下申请启用YouTube Data API v3在凭据处获取API KEY，此密钥用于访问爬取服务googleapis。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其中，maxResults表示最大请求数量，比如如果是访问频道视频，最多会爬取20个视频信息。</a:t>
            </a:r>
            <a:r>
              <a:rPr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googleapis获取的频道链接内容是Json格式，需要做Parse解析工作，得到需要的视频信息列表。</a:t>
            </a:r>
            <a:endParaRPr dirty="0">
              <a:solidFill>
                <a:srgbClr val="FF0000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9435" y="4188460"/>
            <a:ext cx="8345170" cy="2083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24710" y="2432685"/>
            <a:ext cx="8108950" cy="265239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7357" y="487279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Googleapis爬取视频</a:t>
            </a:r>
            <a:endParaRPr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517357" y="487279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OkHTTP 请求Url + AsyncTask 异步网络请求</a:t>
            </a:r>
            <a:endParaRPr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91515" y="3013075"/>
            <a:ext cx="10904855" cy="8978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RequestYoutubeAPI类是ChannelFragment中的内部类，</a:t>
            </a:r>
            <a:r>
              <a:rPr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用于GoogleapiURL的请求</a:t>
            </a:r>
            <a:r>
              <a:rPr dirty="0">
                <a:latin typeface="Consolas" panose="020B0609020204030204" charset="0"/>
                <a:cs typeface="Consolas" panose="020B0609020204030204" charset="0"/>
              </a:rPr>
              <a:t>。它是一个继承自AsyncTask的类。</a:t>
            </a:r>
            <a:r>
              <a:rPr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由于主线程用于处理 UI 事件，如果在主线程中执行一些耗时的操作（例如网络请求、文件读写等），可能会导致界面卡顿</a:t>
            </a:r>
            <a:endParaRPr dirty="0">
              <a:solidFill>
                <a:srgbClr val="FF000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AsyncTask</a:t>
            </a:r>
            <a:r>
              <a:rPr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 行</a:t>
            </a:r>
            <a:r>
              <a:rPr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将耗时的任务放在后台线程中执</a:t>
            </a:r>
            <a:r>
              <a:rPr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，</a:t>
            </a:r>
            <a:r>
              <a:rPr dirty="0">
                <a:latin typeface="Consolas" panose="020B0609020204030204" charset="0"/>
                <a:cs typeface="Consolas" panose="020B0609020204030204" charset="0"/>
              </a:rPr>
              <a:t>而在主线程中执行一些与 UI 相关的操作。 它是一种轻量级的异步任务框架</a:t>
            </a:r>
            <a:r>
              <a:rPr lang="zh-CN" dirty="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，</a:t>
            </a:r>
            <a:r>
              <a:rPr dirty="0">
                <a:latin typeface="Consolas" panose="020B0609020204030204" charset="0"/>
                <a:cs typeface="Consolas" panose="020B0609020204030204" charset="0"/>
              </a:rPr>
              <a:t>其内部实现依赖于线程池和消息队列</a:t>
            </a:r>
            <a:r>
              <a:rPr lang="zh-CN" dirty="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。</a:t>
            </a:r>
            <a:endParaRPr lang="zh-CN" dirty="0"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4840" y="1711325"/>
            <a:ext cx="98425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84835" y="1712595"/>
            <a:ext cx="9324340" cy="800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在使用的时候，它的三个类型：`AsyncTask&lt;Params, Progress, Result&gt;` 描述如下：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0025" y="2568575"/>
            <a:ext cx="11588750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任意多边形: 形状 90"/>
          <p:cNvSpPr/>
          <p:nvPr/>
        </p:nvSpPr>
        <p:spPr>
          <a:xfrm flipH="1">
            <a:off x="0" y="381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rgbClr val="00653D"/>
              </a:gs>
              <a:gs pos="100000">
                <a:srgbClr val="00653D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271139" y="1028700"/>
            <a:ext cx="1774845" cy="960541"/>
            <a:chOff x="5576876" y="540040"/>
            <a:chExt cx="1774845" cy="960541"/>
          </a:xfrm>
        </p:grpSpPr>
        <p:sp>
          <p:nvSpPr>
            <p:cNvPr id="29" name="文本框 28"/>
            <p:cNvSpPr txBox="1"/>
            <p:nvPr/>
          </p:nvSpPr>
          <p:spPr>
            <a:xfrm>
              <a:off x="5576876" y="540040"/>
              <a:ext cx="7793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01</a:t>
              </a:r>
              <a:endParaRPr lang="en-US" altLang="zh-CN" sz="4400" spc="300" dirty="0">
                <a:solidFill>
                  <a:srgbClr val="00653D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576876" y="97736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登陆注册</a:t>
              </a:r>
              <a:endParaRPr lang="zh-CN" altLang="en-US" sz="2800" b="1" spc="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080569" y="1028700"/>
            <a:ext cx="3980577" cy="960541"/>
            <a:chOff x="8704421" y="540040"/>
            <a:chExt cx="3980577" cy="960541"/>
          </a:xfrm>
        </p:grpSpPr>
        <p:sp>
          <p:nvSpPr>
            <p:cNvPr id="30" name="文本框 29"/>
            <p:cNvSpPr txBox="1"/>
            <p:nvPr/>
          </p:nvSpPr>
          <p:spPr>
            <a:xfrm>
              <a:off x="8704421" y="540040"/>
              <a:ext cx="84830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02</a:t>
              </a:r>
              <a:endParaRPr lang="en-US" altLang="zh-CN" sz="4400" spc="300" dirty="0">
                <a:solidFill>
                  <a:srgbClr val="00653D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704421" y="977361"/>
              <a:ext cx="39805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总页面布局</a:t>
              </a:r>
              <a:r>
                <a:rPr lang="en-US" altLang="zh-CN" sz="2800" b="1" spc="300" dirty="0">
                  <a:solidFill>
                    <a:schemeClr val="tx2">
                      <a:lumMod val="50000"/>
                    </a:schemeClr>
                  </a:solidFill>
                </a:rPr>
                <a:t>-</a:t>
              </a:r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组件通信</a:t>
              </a:r>
              <a:endParaRPr lang="zh-CN" altLang="en-US" sz="2800" b="1" spc="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271139" y="2719407"/>
            <a:ext cx="2569934" cy="929999"/>
            <a:chOff x="5576876" y="2230747"/>
            <a:chExt cx="2569934" cy="929999"/>
          </a:xfrm>
        </p:grpSpPr>
        <p:sp>
          <p:nvSpPr>
            <p:cNvPr id="31" name="文本框 30"/>
            <p:cNvSpPr txBox="1"/>
            <p:nvPr/>
          </p:nvSpPr>
          <p:spPr>
            <a:xfrm>
              <a:off x="5576876" y="2230747"/>
              <a:ext cx="8643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03</a:t>
              </a:r>
              <a:endParaRPr lang="en-US" altLang="zh-CN" sz="4400" spc="300" dirty="0">
                <a:solidFill>
                  <a:srgbClr val="00653D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576876" y="2637526"/>
              <a:ext cx="25699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视频播放页面</a:t>
              </a:r>
              <a:endParaRPr lang="zh-CN" altLang="en-US" sz="2800" b="1" spc="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 rot="16200000">
            <a:off x="-1646906" y="2926862"/>
            <a:ext cx="5445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8800" b="1" spc="50" dirty="0">
                <a:solidFill>
                  <a:srgbClr val="00653D"/>
                </a:solidFill>
                <a:latin typeface="+mj-lt"/>
              </a:rPr>
              <a:t>.</a:t>
            </a:r>
            <a:endParaRPr lang="en-US" altLang="zh-CN" sz="8800" b="1" spc="50" dirty="0">
              <a:solidFill>
                <a:srgbClr val="00653D"/>
              </a:solidFill>
              <a:latin typeface="+mj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116549" y="413914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rgbClr val="00653D"/>
                </a:solidFill>
              </a:rPr>
              <a:t>项目结构</a:t>
            </a:r>
            <a:endParaRPr lang="zh-CN" altLang="en-US" sz="3600" b="1" spc="600" dirty="0">
              <a:solidFill>
                <a:srgbClr val="00653D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rgbClr val="00653D">
                  <a:alpha val="80000"/>
                </a:srgbClr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566794" y="6583649"/>
            <a:ext cx="18084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正德厚生笃学敏行</a:t>
            </a:r>
            <a:endParaRPr lang="zh-CN" altLang="en-US" sz="10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633491" y="6583649"/>
            <a:ext cx="306705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300" dirty="0">
                <a:solidFill>
                  <a:schemeClr val="bg1"/>
                </a:solidFill>
                <a:latin typeface="Consolas" panose="020B0609020204030204" charset="0"/>
                <a:ea typeface="微软雅黑" panose="020B0503020204020204" pitchFamily="34" charset="-122"/>
                <a:cs typeface="Arial" panose="020B0604020202020204" pitchFamily="34" charset="0"/>
              </a:rPr>
              <a:t>NANJING NORMAL UNIVERSITY</a:t>
            </a:r>
            <a:endParaRPr lang="en-US" altLang="zh-CN" sz="1000" spc="300" dirty="0">
              <a:solidFill>
                <a:schemeClr val="bg1"/>
              </a:solidFill>
              <a:latin typeface="Consolas" panose="020B060902020403020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3" name="椭圆 2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solidFill>
              <a:srgbClr val="1B5D58"/>
            </a:solidFill>
            <a:ln>
              <a:solidFill>
                <a:srgbClr val="1B5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1B5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solidFill>
              <a:srgbClr val="1B5D58"/>
            </a:solidFill>
            <a:ln>
              <a:solidFill>
                <a:srgbClr val="1B5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1B5D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nnu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86315" y="158750"/>
            <a:ext cx="2215515" cy="41402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271139" y="4129536"/>
            <a:ext cx="1774845" cy="960541"/>
            <a:chOff x="8704421" y="540040"/>
            <a:chExt cx="1774845" cy="960541"/>
          </a:xfrm>
        </p:grpSpPr>
        <p:sp>
          <p:nvSpPr>
            <p:cNvPr id="6" name="文本框 5"/>
            <p:cNvSpPr txBox="1"/>
            <p:nvPr/>
          </p:nvSpPr>
          <p:spPr>
            <a:xfrm>
              <a:off x="8704421" y="540040"/>
              <a:ext cx="86754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05</a:t>
              </a:r>
              <a:endParaRPr lang="en-US" altLang="zh-CN" sz="4400" spc="300" dirty="0">
                <a:solidFill>
                  <a:srgbClr val="00653D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704421" y="97736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我的页面</a:t>
              </a:r>
              <a:endParaRPr lang="zh-CN" altLang="en-US" sz="2800" b="1" spc="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232969" y="2840713"/>
            <a:ext cx="2569934" cy="960541"/>
            <a:chOff x="8704421" y="540040"/>
            <a:chExt cx="2569934" cy="960541"/>
          </a:xfrm>
        </p:grpSpPr>
        <p:sp>
          <p:nvSpPr>
            <p:cNvPr id="12" name="文本框 11"/>
            <p:cNvSpPr txBox="1"/>
            <p:nvPr/>
          </p:nvSpPr>
          <p:spPr>
            <a:xfrm>
              <a:off x="8704421" y="540040"/>
              <a:ext cx="8467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0653D"/>
                  </a:solidFill>
                  <a:latin typeface="Impact" panose="020B0806030902050204" pitchFamily="34" charset="0"/>
                </a:rPr>
                <a:t>04</a:t>
              </a:r>
              <a:endParaRPr lang="en-US" altLang="zh-CN" sz="4400" spc="300" dirty="0">
                <a:solidFill>
                  <a:srgbClr val="00653D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704421" y="977361"/>
              <a:ext cx="25699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个人中心页面</a:t>
              </a:r>
              <a:endParaRPr lang="zh-CN" altLang="en-US" sz="2800" b="1" spc="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49935" y="653415"/>
            <a:ext cx="9324340" cy="800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要使用 AsyncTask ，必须新建一个类来继承它，并且重写 `doInBackground` 方法。通常也会重写 `onPostExecute` 方法。 执行异步任务的时候，我们主要关心下面这4个方法。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4000" y="1532890"/>
            <a:ext cx="11087735" cy="46310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68935" y="1352550"/>
            <a:ext cx="4911725" cy="9715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doInBackground 方法的重写（传入Void类型，返回String类型的请求结果）。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步骤如下，首先通过new </a:t>
            </a:r>
            <a:r>
              <a:rPr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OkHttpClient新建一个请求客户端</a:t>
            </a:r>
            <a:r>
              <a:rPr dirty="0">
                <a:latin typeface="Consolas" panose="020B0609020204030204" charset="0"/>
                <a:cs typeface="Consolas" panose="020B0609020204030204" charset="0"/>
              </a:rPr>
              <a:t>，然后</a:t>
            </a:r>
            <a:r>
              <a:rPr lang="en-US"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Build</a:t>
            </a:r>
            <a:r>
              <a:rPr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一个请求new Request.Builder().url(频道URL)).build()</a:t>
            </a:r>
            <a:r>
              <a:rPr dirty="0">
                <a:latin typeface="Consolas" panose="020B0609020204030204" charset="0"/>
                <a:cs typeface="Consolas" panose="020B0609020204030204" charset="0"/>
              </a:rPr>
              <a:t>，在请求中，最多进行MAX_RETRIES次请求，每一次请求时，通过客户端创建一个newCall并执行</a:t>
            </a:r>
            <a:r>
              <a:rPr lang="zh-CN" dirty="0"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然后通过`response.isSuccessful()`判断是否请求成功，否则输出异常信息。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65750" y="927100"/>
            <a:ext cx="655383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22885" y="2565400"/>
            <a:ext cx="4403725" cy="920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在请求完成后，执行重写的</a:t>
            </a:r>
            <a:r>
              <a:rPr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onPostExecute方法，它接受请求的结果。这是Json字符串构成的信息</a:t>
            </a:r>
            <a:r>
              <a:rPr dirty="0">
                <a:latin typeface="Consolas" panose="020B0609020204030204" charset="0"/>
                <a:cs typeface="Consolas" panose="020B0609020204030204" charset="0"/>
              </a:rPr>
              <a:t>，然后通过解析Json, </a:t>
            </a:r>
            <a:r>
              <a:rPr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更新数据，更新视图显示，再停止播放刷新动画：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swipeRefreshLayout.setRefreshing(false);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026025" y="927100"/>
            <a:ext cx="6997700" cy="54336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68935" y="977900"/>
            <a:ext cx="4403725" cy="920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95935" y="1104900"/>
            <a:ext cx="10854690" cy="2690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通过</a:t>
            </a:r>
            <a:r>
              <a:rPr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数据更新视图</a:t>
            </a:r>
            <a:r>
              <a:rPr dirty="0">
                <a:latin typeface="Consolas" panose="020B0609020204030204" charset="0"/>
                <a:cs typeface="Consolas" panose="020B0609020204030204" charset="0"/>
              </a:rPr>
              <a:t>是在该方法中调用init(_data)方法，该方法实现中，主要是重设_ recyclerView 的布局管理器，然后初始化adapter适配器对象，绑定到该Activity上，再将适配器设置到循环试图即可。适配器的实现，会放在后面介绍。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最后，通过`private ArrayList&lt;YoutubeDataModel&gt; </a:t>
            </a:r>
            <a:r>
              <a:rPr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parseVideoListFromResponse</a:t>
            </a:r>
            <a:r>
              <a:rPr dirty="0">
                <a:latin typeface="Consolas" panose="020B0609020204030204" charset="0"/>
                <a:cs typeface="Consolas" panose="020B0609020204030204" charset="0"/>
              </a:rPr>
              <a:t>(JSONObject jsonObject)` 算法，进行Json解析。类似于剥洋葱，一层一层的往里面寻找信息。最后完成时，创建YoutubeDataModel对象，这是用来保存视频信息数据的类。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225" y="3429000"/>
            <a:ext cx="11328400" cy="22161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68935" y="977900"/>
            <a:ext cx="4403725" cy="920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95935" y="1104900"/>
            <a:ext cx="10854690" cy="2690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该类继承自RecyclerView.Adapter&lt;T&gt; 类</a:t>
            </a:r>
            <a:r>
              <a:rPr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，泛型参数为其内部自定义类VideoPostAdapter.YoutubePostHolder。</a:t>
            </a:r>
            <a:endParaRPr dirty="0">
              <a:solidFill>
                <a:srgbClr val="FF000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定义 Adapter 时，需要替换三个关键方法：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517357" y="487279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VideoPostAdapter 视频列表适配器</a:t>
            </a:r>
            <a:endParaRPr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0170" y="2014220"/>
            <a:ext cx="10957560" cy="20135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58825" y="3937635"/>
            <a:ext cx="9385300" cy="25628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68935" y="977900"/>
            <a:ext cx="4403725" cy="920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95935" y="1104900"/>
            <a:ext cx="10854690" cy="702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在方法`public void onBindViewHolder(@NonNull YoutubePostHolder holder, int position)`中，会获得类内存储的YoutubeDataModel数据列表信息：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  YoutubeDataModel dataObject = _listVideoDatas.get(position);</a:t>
            </a:r>
            <a:endParaRPr dirty="0">
              <a:solidFill>
                <a:srgbClr val="FF000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然后通过</a:t>
            </a:r>
            <a:r>
              <a:rPr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Picasso</a:t>
            </a:r>
            <a:r>
              <a:rPr dirty="0">
                <a:latin typeface="Consolas" panose="020B0609020204030204" charset="0"/>
                <a:cs typeface="Consolas" panose="020B0609020204030204" charset="0"/>
              </a:rPr>
              <a:t>第三方库中提供的</a:t>
            </a:r>
            <a:r>
              <a:rPr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加载图片url的</a:t>
            </a:r>
            <a:r>
              <a:rPr dirty="0">
                <a:latin typeface="Consolas" panose="020B0609020204030204" charset="0"/>
                <a:cs typeface="Consolas" panose="020B0609020204030204" charset="0"/>
              </a:rPr>
              <a:t>方法，将从数据对象中获得到的封面URL字符串信息，加载并</a:t>
            </a:r>
            <a:r>
              <a:rPr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装入到ImageView控件中</a:t>
            </a:r>
            <a:r>
              <a:rPr dirty="0">
                <a:latin typeface="Consolas" panose="020B0609020204030204" charset="0"/>
                <a:cs typeface="Consolas" panose="020B0609020204030204" charset="0"/>
              </a:rPr>
              <a:t>：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517357" y="487279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onBindViewHolder 绑定数据与视图</a:t>
            </a:r>
            <a:endParaRPr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01675" y="3429000"/>
            <a:ext cx="10750550" cy="69215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368935" y="4483100"/>
            <a:ext cx="10854690" cy="702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Picasso还能自动帮我们做以下事情：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60450" y="4914265"/>
            <a:ext cx="7499350" cy="14084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68935" y="977900"/>
            <a:ext cx="4403725" cy="920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95935" y="850900"/>
            <a:ext cx="10854690" cy="702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设置视频项点击事件（holder.itemView.setOnClickListener），通过实例化一个</a:t>
            </a:r>
            <a:r>
              <a:rPr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匿名内部类</a:t>
            </a:r>
            <a:r>
              <a:rPr dirty="0">
                <a:latin typeface="Consolas" panose="020B0609020204030204" charset="0"/>
                <a:cs typeface="Consolas" panose="020B0609020204030204" charset="0"/>
              </a:rPr>
              <a:t>，作为setOnClickListener方法的参数，这是一种</a:t>
            </a:r>
            <a:r>
              <a:rPr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”函数</a:t>
            </a:r>
            <a:r>
              <a:rPr lang="zh-CN"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式</a:t>
            </a:r>
            <a:r>
              <a:rPr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编程</a:t>
            </a:r>
            <a:r>
              <a:rPr dirty="0">
                <a:latin typeface="Consolas" panose="020B0609020204030204" charset="0"/>
                <a:cs typeface="Consolas" panose="020B0609020204030204" charset="0"/>
              </a:rPr>
              <a:t>“的思想，实际上是为接口类型参数，填充一个实例化对象。可以类比于C++中的函数指针，C#中的委托。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endParaRPr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dirty="0">
                <a:latin typeface="Consolas" panose="020B0609020204030204" charset="0"/>
                <a:cs typeface="Consolas" panose="020B0609020204030204" charset="0"/>
              </a:rPr>
              <a:t>点击事件需要启动视频播放页面（YoutubeVideoPlayActivity，会在后面介绍），同时向它传递信息，</a:t>
            </a:r>
            <a:r>
              <a:rPr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通过intent.putExtra</a:t>
            </a:r>
            <a:r>
              <a:rPr dirty="0">
                <a:latin typeface="Consolas" panose="020B0609020204030204" charset="0"/>
                <a:cs typeface="Consolas" panose="020B0609020204030204" charset="0"/>
              </a:rPr>
              <a:t>实现。这里需要传递视频的id信息，然后启动页面。</a:t>
            </a:r>
            <a:endParaRPr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58875" y="2578735"/>
            <a:ext cx="8376285" cy="38474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59468" y="836194"/>
            <a:ext cx="6460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视频播放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+ 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评论区页面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1343" y="643154"/>
            <a:ext cx="4281907" cy="548240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3683" y="1482904"/>
            <a:ext cx="7495672" cy="4523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VideoCommentAdapter</a:t>
            </a:r>
            <a:r>
              <a:rPr lang="zh-CN" altLang="en-US" dirty="0"/>
              <a:t>，用作评论适配器；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实现内部类</a:t>
            </a:r>
            <a:r>
              <a:rPr lang="en-US" altLang="zh-CN" dirty="0"/>
              <a:t>CommentHolder</a:t>
            </a:r>
            <a:r>
              <a:rPr lang="zh-CN" altLang="en-US" dirty="0"/>
              <a:t>，用于每条评论视图控件的绑定；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CommentDataModel</a:t>
            </a:r>
            <a:r>
              <a:rPr lang="zh-CN" altLang="en-US" dirty="0"/>
              <a:t>类，用作评论数据的存储；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YoutubeVideoPlayActivity</a:t>
            </a:r>
            <a:r>
              <a:rPr lang="zh-CN" altLang="en-US" dirty="0"/>
              <a:t>中，也需要实现</a:t>
            </a:r>
            <a:r>
              <a:rPr lang="en-US" altLang="zh-CN" dirty="0"/>
              <a:t>VIDEO_COMMENTS_URL() </a:t>
            </a:r>
            <a:r>
              <a:rPr lang="zh-CN" altLang="en-US" dirty="0"/>
              <a:t>获得评论</a:t>
            </a:r>
            <a:r>
              <a:rPr lang="en-US" altLang="zh-CN" dirty="0"/>
              <a:t>Url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BackgroundTask </a:t>
            </a:r>
            <a:r>
              <a:rPr lang="zh-CN" altLang="en-US" dirty="0"/>
              <a:t>封装抽象类，代替</a:t>
            </a:r>
            <a:r>
              <a:rPr lang="en-US" altLang="zh-CN" dirty="0"/>
              <a:t>AsyncTask</a:t>
            </a:r>
            <a:r>
              <a:rPr lang="zh-CN" altLang="en-US" dirty="0"/>
              <a:t>异步框架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RequestComment </a:t>
            </a:r>
            <a:r>
              <a:rPr lang="zh-CN" altLang="en-US" dirty="0"/>
              <a:t>类用于异步网络请求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parseCommentListFromJson </a:t>
            </a:r>
            <a:r>
              <a:rPr lang="zh-CN" altLang="en-US" dirty="0"/>
              <a:t>用于解析评论信息等。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MyActivityLifecycleCallbacks</a:t>
            </a:r>
            <a:r>
              <a:rPr lang="en-US" altLang="zh-CN" dirty="0"/>
              <a:t> </a:t>
            </a:r>
            <a:r>
              <a:rPr lang="zh-CN" altLang="en-US" dirty="0"/>
              <a:t>生命周期</a:t>
            </a:r>
            <a:r>
              <a:rPr lang="zh-CN" altLang="en-US" dirty="0"/>
              <a:t>回调类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59435" y="836295"/>
            <a:ext cx="8372475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视频播放页面布局 ：NestedScrollView 嵌套 RecyclerView</a:t>
            </a:r>
            <a:endParaRPr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5310" y="1985645"/>
            <a:ext cx="6529070" cy="40582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dirty="0">
                <a:solidFill>
                  <a:srgbClr val="FF0000"/>
                </a:solidFill>
              </a:rPr>
              <a:t>顶层布局使用NestedScrollView，</a:t>
            </a:r>
            <a:r>
              <a:rPr dirty="0"/>
              <a:t>然后内部是一个RelativeLayout，再往</a:t>
            </a:r>
            <a:r>
              <a:rPr dirty="0">
                <a:solidFill>
                  <a:srgbClr val="FF0000"/>
                </a:solidFill>
              </a:rPr>
              <a:t>内部嵌套了用于视频播放的WebView 和 评论区显示的RecyclerView。</a:t>
            </a:r>
            <a:endParaRPr dirty="0"/>
          </a:p>
          <a:p>
            <a:endParaRPr dirty="0"/>
          </a:p>
          <a:p>
            <a:r>
              <a:rPr dirty="0"/>
              <a:t>NestedScrollView其作用就是作为控件父布局，从而具备（嵌套）滑动功能。</a:t>
            </a:r>
            <a:r>
              <a:rPr dirty="0">
                <a:solidFill>
                  <a:srgbClr val="FF0000"/>
                </a:solidFill>
              </a:rPr>
              <a:t>ScrollView嵌套RecyclerView存在滑动冲突</a:t>
            </a:r>
            <a:r>
              <a:rPr dirty="0"/>
              <a:t>，显示不全的问题。NestedScrollView嵌套RecyclerView不会存在显示问题。</a:t>
            </a:r>
            <a:endParaRPr dirty="0"/>
          </a:p>
        </p:txBody>
      </p:sp>
      <p:pic>
        <p:nvPicPr>
          <p:cNvPr id="2" name="图片 1" descr="Screenshot_2023-12-16-12-03-06-675_xyz.doikki.dk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8235" y="193675"/>
            <a:ext cx="2870835" cy="63811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73769" y="744773"/>
            <a:ext cx="749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视频播放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WebView 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与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iFrame</a:t>
            </a:r>
            <a:endParaRPr lang="en-US" altLang="zh-CN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1650" y="1174750"/>
            <a:ext cx="656082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播放视频采用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Consolas" panose="020B0609020204030204" charset="0"/>
              </a:rPr>
              <a:t>WebView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Consolas" panose="020B0609020204030204" charset="0"/>
              </a:rPr>
              <a:t>嵌入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Consolas" panose="020B0609020204030204" charset="0"/>
              </a:rPr>
              <a:t>HTML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Consolas" panose="020B0609020204030204" charset="0"/>
              </a:rPr>
              <a:t>语言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的方式实现。这是因为需要调用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Youtube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提供的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iFrame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框架，实现获取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Youtube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视频源。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9959" y="258678"/>
            <a:ext cx="4859774" cy="620227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89314" y="2119404"/>
            <a:ext cx="6472989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iFrame</a:t>
            </a:r>
            <a:r>
              <a:rPr lang="zh-CN" altLang="en-US" dirty="0"/>
              <a:t>的好处，可以方便的</a:t>
            </a:r>
            <a:r>
              <a:rPr lang="zh-CN" altLang="en-US" dirty="0">
                <a:solidFill>
                  <a:srgbClr val="FF0000"/>
                </a:solidFill>
              </a:rPr>
              <a:t>解析视频源</a:t>
            </a:r>
            <a:r>
              <a:rPr lang="zh-CN" altLang="en-US" dirty="0"/>
              <a:t>，获取</a:t>
            </a:r>
            <a:r>
              <a:rPr lang="en-US" altLang="zh-CN" dirty="0"/>
              <a:t>Youtube</a:t>
            </a:r>
            <a:r>
              <a:rPr lang="zh-CN" altLang="en-US" dirty="0"/>
              <a:t>提供的视频播放器功能（</a:t>
            </a:r>
            <a:r>
              <a:rPr lang="zh-CN" altLang="en-US" dirty="0">
                <a:solidFill>
                  <a:srgbClr val="FF0000"/>
                </a:solidFill>
              </a:rPr>
              <a:t>倍速，暂停，快进，画质设置等</a:t>
            </a:r>
            <a:r>
              <a:rPr lang="zh-CN" altLang="en-US" dirty="0"/>
              <a:t>）且完美兼容嵌入到</a:t>
            </a:r>
            <a:r>
              <a:rPr lang="en-US" altLang="zh-CN" dirty="0"/>
              <a:t>APP</a:t>
            </a:r>
            <a:r>
              <a:rPr lang="zh-CN" altLang="en-US" dirty="0"/>
              <a:t>中。</a:t>
            </a:r>
            <a:endParaRPr lang="zh-CN" altLang="en-US" dirty="0"/>
          </a:p>
        </p:txBody>
      </p:sp>
      <p:pic>
        <p:nvPicPr>
          <p:cNvPr id="2" name="图片 1" descr="Screenshot_2023-12-18-00-16-06-978_xyz.doikki.dk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02285" y="3041650"/>
            <a:ext cx="6196330" cy="27889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88081" y="484485"/>
            <a:ext cx="439754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l">
              <a:buFont typeface="Consolas" panose="020B0609020204030204" charset="0"/>
              <a:buNone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APP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页面展示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4" name="图片 3" descr="Screenshot_2023-12-18-00-11-38-534_xyz.doikki.dk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480" y="852805"/>
            <a:ext cx="2429853" cy="5400000"/>
          </a:xfrm>
          <a:prstGeom prst="rect">
            <a:avLst/>
          </a:prstGeom>
        </p:spPr>
      </p:pic>
      <p:pic>
        <p:nvPicPr>
          <p:cNvPr id="6" name="图片 5" descr="Screenshot_2023-12-18-00-11-56-989_xyz.doikki.dk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35" y="852805"/>
            <a:ext cx="2429216" cy="5400000"/>
          </a:xfrm>
          <a:prstGeom prst="rect">
            <a:avLst/>
          </a:prstGeom>
        </p:spPr>
      </p:pic>
      <p:pic>
        <p:nvPicPr>
          <p:cNvPr id="7" name="图片 6" descr="Screenshot_2023-12-18-00-13-02-000_xyz.doikki.dk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360" y="852805"/>
            <a:ext cx="2429970" cy="5400000"/>
          </a:xfrm>
          <a:prstGeom prst="rect">
            <a:avLst/>
          </a:prstGeom>
        </p:spPr>
      </p:pic>
      <p:pic>
        <p:nvPicPr>
          <p:cNvPr id="28" name="图片 27" descr="Screenshot_2023-12-18-00-20-14-478_xyz.doikki.dk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025" y="852805"/>
            <a:ext cx="2430000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05327" y="648521"/>
            <a:ext cx="749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横屏全屏播放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5460" y="1267460"/>
            <a:ext cx="1019873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采用重设布局参数的方式解决。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当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Consolas" panose="020B0609020204030204" charset="0"/>
              </a:rPr>
              <a:t>传感器检测到横屏时，能够自动将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Consolas" panose="020B0609020204030204" charset="0"/>
              </a:rPr>
              <a:t>WebView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Consolas" panose="020B0609020204030204" charset="0"/>
              </a:rPr>
              <a:t>的布局重设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，并重新加载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Landscape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模式下的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HTML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（长宽参数改变），同时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Consolas" panose="020B0609020204030204" charset="0"/>
              </a:rPr>
              <a:t>”隐藏“评论区视图，隐藏状态栏和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Consolas" panose="020B0609020204030204" charset="0"/>
              </a:rPr>
              <a:t>APP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Consolas" panose="020B0609020204030204" charset="0"/>
              </a:rPr>
              <a:t>信息栏。</a:t>
            </a:r>
            <a:endParaRPr lang="zh-CN" altLang="en-US" b="0" i="0" dirty="0">
              <a:solidFill>
                <a:srgbClr val="FF0000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1565" y="2365375"/>
            <a:ext cx="8937625" cy="354139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194" y="363955"/>
            <a:ext cx="6320738" cy="61300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416" y="2623737"/>
            <a:ext cx="5073990" cy="256665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030544" y="1823210"/>
            <a:ext cx="473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横屏实现效果图</a:t>
            </a:r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13690" y="1198880"/>
            <a:ext cx="4265930" cy="49269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实际上AsyncTask已经被废弃。因此在评论获取的过程中，希望使用Thread多线程替代AsyncTask。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后者的主要问题包括由于</a:t>
            </a:r>
            <a:r>
              <a:rPr lang="zh-CN" altLang="en-US" dirty="0">
                <a:solidFill>
                  <a:srgbClr val="FF0000"/>
                </a:solidFill>
              </a:rPr>
              <a:t>AsyncTask`与`Activity`或`Fragment`的生命周期无关而导致的内存泄漏等等。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因而我简单封装了Thread 执行子线程任务的函数为一个</a:t>
            </a:r>
            <a:r>
              <a:rPr lang="zh-CN" altLang="en-US" dirty="0">
                <a:solidFill>
                  <a:srgbClr val="FF0000"/>
                </a:solidFill>
              </a:rPr>
              <a:t>抽象类BackgroundTask</a:t>
            </a:r>
            <a:r>
              <a:rPr lang="zh-CN" altLang="en-US" dirty="0"/>
              <a:t>，其命名规范与AsyncTask完全一致。</a:t>
            </a:r>
            <a:endParaRPr lang="zh-CN" altLang="en-US" dirty="0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505327" y="648521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AsyncTask替代品：封装Thread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744085" y="727075"/>
            <a:ext cx="7092315" cy="564007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13690" y="1198880"/>
            <a:ext cx="3350260" cy="6607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通过开启一个</a:t>
            </a:r>
            <a:r>
              <a:rPr lang="zh-CN" altLang="en-US" dirty="0">
                <a:solidFill>
                  <a:srgbClr val="FF0000"/>
                </a:solidFill>
              </a:rPr>
              <a:t>新的线程</a:t>
            </a:r>
            <a:r>
              <a:rPr lang="zh-CN" altLang="en-US" dirty="0"/>
              <a:t>，创建匿名内部类，实现</a:t>
            </a:r>
            <a:r>
              <a:rPr lang="en-US" altLang="zh-CN" dirty="0"/>
              <a:t>Runnable</a:t>
            </a:r>
            <a:r>
              <a:rPr lang="zh-CN" altLang="en-US" dirty="0"/>
              <a:t>接口，并实现</a:t>
            </a:r>
            <a:r>
              <a:rPr lang="en-US" altLang="zh-CN" dirty="0"/>
              <a:t>run</a:t>
            </a:r>
            <a:r>
              <a:rPr lang="zh-CN" altLang="en-US" dirty="0"/>
              <a:t>方法，指定了后台</a:t>
            </a:r>
            <a:r>
              <a:rPr lang="zh-CN" altLang="en-US" dirty="0"/>
              <a:t>任务。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然后使用隶属于Acitivity的方法</a:t>
            </a:r>
            <a:r>
              <a:rPr lang="zh-CN" altLang="en-US" dirty="0">
                <a:solidFill>
                  <a:srgbClr val="FF0000"/>
                </a:solidFill>
              </a:rPr>
              <a:t>runOnUiThread</a:t>
            </a:r>
            <a:r>
              <a:rPr lang="zh-CN" altLang="en-US" dirty="0"/>
              <a:t>()</a:t>
            </a:r>
            <a:r>
              <a:rPr lang="zh-CN" altLang="en-US" dirty="0"/>
              <a:t>方法，这个方法是运行于</a:t>
            </a:r>
            <a:r>
              <a:rPr lang="zh-CN" altLang="en-US" dirty="0">
                <a:solidFill>
                  <a:srgbClr val="FF0000"/>
                </a:solidFill>
              </a:rPr>
              <a:t>主线程</a:t>
            </a:r>
            <a:r>
              <a:rPr lang="zh-CN" altLang="en-US" dirty="0"/>
              <a:t>中。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由于调用时不是在主线程 会将任务</a:t>
            </a:r>
            <a:r>
              <a:rPr lang="zh-CN" altLang="en-US" dirty="0">
                <a:solidFill>
                  <a:srgbClr val="FF0000"/>
                </a:solidFill>
              </a:rPr>
              <a:t>post到主线程的looper的MessageQueue中排队执行。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505327" y="648521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AsyncTask替代品：Thread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 +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runOnUIThread</a:t>
            </a:r>
            <a:endParaRPr lang="en-US" altLang="zh-CN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663315" y="1016635"/>
            <a:ext cx="8528685" cy="5015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0805" y="5801995"/>
            <a:ext cx="6115050" cy="7556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13690" y="1198880"/>
            <a:ext cx="6052185" cy="6607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- 启动状态</a:t>
            </a:r>
            <a:endParaRPr lang="zh-CN" altLang="en-US" dirty="0"/>
          </a:p>
          <a:p>
            <a:r>
              <a:rPr lang="zh-CN" altLang="en-US" dirty="0"/>
              <a:t>  当应用组件（如 Activity）通过调用 startService() 启动服务时，服务即处于“启动”状态。一旦启动，</a:t>
            </a:r>
            <a:r>
              <a:rPr lang="zh-CN" altLang="en-US" dirty="0">
                <a:solidFill>
                  <a:srgbClr val="FF0000"/>
                </a:solidFill>
              </a:rPr>
              <a:t>服务即可在后台无限期运行，即使启动服务的组件已被销毁也不受影响，除非手动调用才能停止服务，</a:t>
            </a:r>
            <a:r>
              <a:rPr lang="zh-CN" altLang="en-US" dirty="0"/>
              <a:t> 已启动的服务通常是执行单一操作，而且不会将结果返回给调用方。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- 绑定状态</a:t>
            </a:r>
            <a:endParaRPr lang="zh-CN" altLang="en-US" dirty="0"/>
          </a:p>
          <a:p>
            <a:r>
              <a:rPr lang="zh-CN" altLang="en-US" dirty="0"/>
              <a:t>  当应用组件通过调用 bindService() 绑定到服务时，服务即处于“绑定”状态。绑定服务提供了一个客户端-服务器接口，允许组件与服务进行交互、发送请求、获取结果，甚至是利用进程间通信 (IPC) 跨进程执行这些操作。 仅当与另一个应用组件绑定时，绑定服务才会运行。 多个组件可以同时绑定到该服务，但全部取消绑定后，该服务即会被销毁。</a:t>
            </a:r>
            <a:endParaRPr lang="zh-CN" altLang="en-US" dirty="0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13557" y="500566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Service与后台服务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23380" y="316230"/>
            <a:ext cx="2730500" cy="62255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13557" y="500566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生命周期回调类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7480" y="2143760"/>
            <a:ext cx="11877040" cy="23418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13557" y="500566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生命周期回调类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6535" y="3273425"/>
            <a:ext cx="5634355" cy="263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974715" y="2066290"/>
            <a:ext cx="6597650" cy="38538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51840" y="1279525"/>
            <a:ext cx="94367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实现应用进入后台的回调监听onActivityStopped。忽略如屏幕变换到引起的情况，在真正进入后台时，再次启动服务，向其cmd传入0，表示应用进入后台，开启后台服务。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13557" y="500566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YoutubeService + Handle实现定时任务：更新进度条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10590" y="1073150"/>
            <a:ext cx="11046460" cy="493903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13557" y="500566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solidFill>
                  <a:srgbClr val="1F2328"/>
                </a:solidFill>
                <a:effectLst/>
                <a:latin typeface="Consolas" panose="020B0609020204030204" charset="0"/>
                <a:sym typeface="+mn-ea"/>
              </a:rPr>
              <a:t>YoutubeService + Handle实现定时任务：更新进度条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19150" y="819785"/>
            <a:ext cx="10464800" cy="56769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13557" y="500566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solidFill>
                  <a:srgbClr val="1F2328"/>
                </a:solidFill>
                <a:effectLst/>
                <a:latin typeface="Consolas" panose="020B0609020204030204" charset="0"/>
                <a:sym typeface="+mn-ea"/>
              </a:rPr>
              <a:t>YoutubeService + Handle实现定时任务：更新进度条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37335" y="1285875"/>
            <a:ext cx="8658225" cy="3763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dirty="0"/>
              <a:t> 在 Service 中使用 Handler 通常用于在服务的后台线程中执行异步任务、定时任务或处理其他一些与服务相关的逻辑。Service的生命周期独立于创建它的Activity。Handler的生命周期与所在Service关联。而Service在主线程中执行（默认情况下，除非需要在Service中执行后台耗时操作），Handler 被创建时没有显式传递 Looper，因此它默认与当前线程的 Looper 相关联，Handler的Looper即主线程的Looper。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Looper：Looper 是一个消息循环器，它不断地从消息队列中取出消息并传递给相应的 Handler 处理。每个线程只能有一个 Looper。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MessageQueue：MessageQueue 是消息队列，存储着待处理的消息。Looper 从队列中取出消息，并将其传递给关联的 Handler 处理。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 Handler 本身并不是多线程的，但它能够在多线程环境中实现线程间通信。 通过在不同线程上创建 Handler，可以在一个线程中投递消息或任务，然后在关联的线程上处理它们。 这种机制有助于避免直接在不同线程之间进行共享数据，从而减少了多线程编程中的竞态条件和死锁等问题。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onsolas" panose="020B0609020204030204" charset="0"/>
                <a:cs typeface="Consolas" panose="020B0609020204030204" charset="0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17571" y="314940"/>
            <a:ext cx="439754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l">
              <a:buFont typeface="Consolas" panose="020B0609020204030204" charset="0"/>
              <a:buNone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APP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页面展示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3" name="图片 2" descr="Screenshot_2023-12-18-00-16-06-978_xyz.doikki.dk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640" y="1811655"/>
            <a:ext cx="9035415" cy="4065905"/>
          </a:xfrm>
          <a:prstGeom prst="rect">
            <a:avLst/>
          </a:prstGeom>
        </p:spPr>
      </p:pic>
      <p:pic>
        <p:nvPicPr>
          <p:cNvPr id="5" name="图片 4" descr="Screenshot_2023-12-18-00-15-25-098_xyz.doikki.dk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" y="683260"/>
            <a:ext cx="2613660" cy="580834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13557" y="500566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solidFill>
                  <a:srgbClr val="1F2328"/>
                </a:solidFill>
                <a:effectLst/>
                <a:latin typeface="Consolas" panose="020B0609020204030204" charset="0"/>
                <a:sym typeface="+mn-ea"/>
              </a:rPr>
              <a:t>YoutubeService + Handle实现定时任务：更新进度条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83995" y="868680"/>
            <a:ext cx="8199120" cy="576770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13557" y="500566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solidFill>
                  <a:srgbClr val="1F2328"/>
                </a:solidFill>
                <a:effectLst/>
                <a:latin typeface="Consolas" panose="020B0609020204030204" charset="0"/>
                <a:sym typeface="+mn-ea"/>
              </a:rPr>
              <a:t>YoutubeService + Handle实现定时任务：更新进度条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98880" y="868680"/>
            <a:ext cx="9674225" cy="576389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13557" y="500566"/>
            <a:ext cx="749567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solidFill>
                  <a:srgbClr val="1F2328"/>
                </a:solidFill>
                <a:effectLst/>
                <a:latin typeface="Consolas" panose="020B0609020204030204" charset="0"/>
                <a:sym typeface="+mn-ea"/>
              </a:rPr>
              <a:t>YoutubeService + Handle实现定时任务：更新进度条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20140" y="868680"/>
            <a:ext cx="9034145" cy="566864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55721" y="666568"/>
            <a:ext cx="749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抖音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-- </a:t>
            </a:r>
            <a:r>
              <a:rPr lang="en-US" altLang="zh-CN" b="1" i="0" dirty="0" err="1">
                <a:solidFill>
                  <a:srgbClr val="1F2328"/>
                </a:solidFill>
                <a:effectLst/>
                <a:latin typeface="Consolas" panose="020B0609020204030204" charset="0"/>
              </a:rPr>
              <a:t>TikTokListFragment</a:t>
            </a:r>
            <a:endParaRPr lang="en-US" altLang="zh-CN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548" y="1236670"/>
            <a:ext cx="10855324" cy="357338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55721" y="666568"/>
            <a:ext cx="7495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抖音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-- </a:t>
            </a:r>
            <a:r>
              <a:rPr lang="en-US" altLang="zh-CN" b="1" i="0" dirty="0" err="1">
                <a:solidFill>
                  <a:srgbClr val="1F2328"/>
                </a:solidFill>
                <a:effectLst/>
                <a:latin typeface="Consolas" panose="020B0609020204030204" charset="0"/>
              </a:rPr>
              <a:t>TikTokListFragment</a:t>
            </a:r>
            <a:endParaRPr lang="en-US" altLang="zh-CN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695" y="1490566"/>
            <a:ext cx="6316579" cy="419232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81274" y="709779"/>
            <a:ext cx="5221705" cy="535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新线程中模拟数据请求：</a:t>
            </a:r>
            <a:endParaRPr lang="zh-CN" altLang="en-US" dirty="0"/>
          </a:p>
          <a:p>
            <a:r>
              <a:rPr lang="zh-CN" altLang="en-US" dirty="0"/>
              <a:t>使用了一个新的线程（</a:t>
            </a:r>
            <a:r>
              <a:rPr lang="en-US" altLang="zh-CN" dirty="0"/>
              <a:t>Thread</a:t>
            </a:r>
            <a:r>
              <a:rPr lang="zh-CN" altLang="en-US" dirty="0"/>
              <a:t>）来模拟异步请求数据的操作。在这个线程中，通过 </a:t>
            </a:r>
            <a:r>
              <a:rPr lang="en-US" altLang="zh-CN" dirty="0" err="1"/>
              <a:t>DataUtil.getTiktokDataFromAssets</a:t>
            </a:r>
            <a:r>
              <a:rPr lang="en-US" altLang="zh-CN" dirty="0"/>
              <a:t>(</a:t>
            </a:r>
            <a:r>
              <a:rPr lang="en-US" altLang="zh-CN" dirty="0" err="1"/>
              <a:t>getActivity</a:t>
            </a:r>
            <a:r>
              <a:rPr lang="en-US" altLang="zh-CN" dirty="0"/>
              <a:t>()) </a:t>
            </a:r>
            <a:r>
              <a:rPr lang="zh-CN" altLang="en-US" dirty="0"/>
              <a:t>从目录</a:t>
            </a:r>
            <a:r>
              <a:rPr lang="zh-CN" altLang="en-US" dirty="0"/>
              <a:t>文件中获取模拟的 </a:t>
            </a:r>
            <a:r>
              <a:rPr lang="en-US" altLang="zh-CN" dirty="0"/>
              <a:t>TikTok </a:t>
            </a:r>
            <a:r>
              <a:rPr lang="zh-CN" altLang="en-US" dirty="0"/>
              <a:t>数据，并将其添加到 </a:t>
            </a:r>
            <a:r>
              <a:rPr lang="en-US" altLang="zh-CN" dirty="0"/>
              <a:t>data </a:t>
            </a:r>
            <a:r>
              <a:rPr lang="zh-CN" altLang="en-US" dirty="0"/>
              <a:t>集合中。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UI </a:t>
            </a:r>
            <a:r>
              <a:rPr lang="zh-CN" altLang="en-US" dirty="0"/>
              <a:t>更新：</a:t>
            </a:r>
            <a:endParaRPr lang="zh-CN" altLang="en-US" dirty="0"/>
          </a:p>
          <a:p>
            <a:r>
              <a:rPr lang="zh-CN" altLang="en-US" dirty="0"/>
              <a:t>通过 </a:t>
            </a:r>
            <a:r>
              <a:rPr lang="en-US" altLang="zh-CN" dirty="0" err="1"/>
              <a:t>mRecyclerView.post</a:t>
            </a:r>
            <a:r>
              <a:rPr lang="en-US" altLang="zh-CN" dirty="0"/>
              <a:t>(new Runnable()) </a:t>
            </a:r>
            <a:r>
              <a:rPr lang="zh-CN" altLang="en-US" dirty="0"/>
              <a:t>将 </a:t>
            </a:r>
            <a:r>
              <a:rPr lang="en-US" altLang="zh-CN" dirty="0"/>
              <a:t>UI </a:t>
            </a:r>
            <a:r>
              <a:rPr lang="zh-CN" altLang="en-US" dirty="0"/>
              <a:t>更新的任务放到 </a:t>
            </a:r>
            <a:r>
              <a:rPr lang="en-US" altLang="zh-CN" dirty="0"/>
              <a:t>UI </a:t>
            </a:r>
            <a:r>
              <a:rPr lang="zh-CN" altLang="en-US" dirty="0"/>
              <a:t>线程中执行。这是因为 </a:t>
            </a:r>
            <a:r>
              <a:rPr lang="en-US" altLang="zh-CN" dirty="0"/>
              <a:t>Android </a:t>
            </a:r>
            <a:r>
              <a:rPr lang="zh-CN" altLang="en-US" dirty="0"/>
              <a:t>视图（</a:t>
            </a:r>
            <a:r>
              <a:rPr lang="en-US" altLang="zh-CN" dirty="0"/>
              <a:t>View</a:t>
            </a:r>
            <a:r>
              <a:rPr lang="zh-CN" altLang="en-US" dirty="0"/>
              <a:t>）的更新必须在主线程（</a:t>
            </a:r>
            <a:r>
              <a:rPr lang="en-US" altLang="zh-CN" dirty="0"/>
              <a:t>UI </a:t>
            </a:r>
            <a:r>
              <a:rPr lang="zh-CN" altLang="en-US" dirty="0"/>
              <a:t>线程）中进行。在这里，通过 </a:t>
            </a:r>
            <a:r>
              <a:rPr lang="en-US" altLang="zh-CN" dirty="0" err="1"/>
              <a:t>mAdapter.notifyDataSetChanged</a:t>
            </a:r>
            <a:r>
              <a:rPr lang="en-US" altLang="zh-CN" dirty="0"/>
              <a:t>() </a:t>
            </a:r>
            <a:r>
              <a:rPr lang="zh-CN" altLang="en-US" dirty="0"/>
              <a:t>来通知适配器数据发生变化，以便刷新 </a:t>
            </a:r>
            <a:r>
              <a:rPr lang="en-US" altLang="zh-CN" dirty="0" err="1"/>
              <a:t>RecyclerView</a:t>
            </a:r>
            <a:r>
              <a:rPr lang="en-US" altLang="zh-CN" dirty="0"/>
              <a:t> </a:t>
            </a:r>
            <a:r>
              <a:rPr lang="zh-CN" altLang="en-US" dirty="0"/>
              <a:t>的显示。</a:t>
            </a:r>
            <a:endParaRPr lang="en-US" altLang="zh-CN" dirty="0"/>
          </a:p>
          <a:p>
            <a:r>
              <a:rPr lang="zh-CN" altLang="en-US" dirty="0"/>
              <a:t>这段代码的作用是在后台线程中模拟数据请求，获取到数据后通过 </a:t>
            </a:r>
            <a:r>
              <a:rPr lang="en-US" altLang="zh-CN" dirty="0"/>
              <a:t>UI </a:t>
            </a:r>
            <a:r>
              <a:rPr lang="zh-CN" altLang="en-US" dirty="0"/>
              <a:t>线程来更新 </a:t>
            </a:r>
            <a:r>
              <a:rPr lang="en-US" altLang="zh-CN" dirty="0" err="1"/>
              <a:t>RecyclerView</a:t>
            </a:r>
            <a:r>
              <a:rPr lang="en-US" altLang="zh-CN" dirty="0"/>
              <a:t> </a:t>
            </a:r>
            <a:r>
              <a:rPr lang="zh-CN" altLang="en-US" dirty="0"/>
              <a:t>的显示。这是为了避免在主线程中执行耗时的操作，以确保应用的响应性。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5721" y="666568"/>
            <a:ext cx="7495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视图显示</a:t>
            </a:r>
            <a:endParaRPr lang="zh-CN" altLang="en-US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en-US" altLang="zh-CN" b="1" i="0" dirty="0" err="1">
                <a:solidFill>
                  <a:srgbClr val="1F2328"/>
                </a:solidFill>
                <a:effectLst/>
                <a:latin typeface="Consolas" panose="020B0609020204030204" charset="0"/>
              </a:rPr>
              <a:t>fragment_tiktok_list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 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设置主要格式，里面就设置一个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RecycleView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，然后定义了一个</a:t>
            </a:r>
            <a:r>
              <a:rPr lang="en-US" altLang="zh-CN" b="1" i="0" dirty="0" err="1">
                <a:solidFill>
                  <a:srgbClr val="1F2328"/>
                </a:solidFill>
                <a:effectLst/>
                <a:latin typeface="Consolas" panose="020B0609020204030204" charset="0"/>
              </a:rPr>
              <a:t>item_tiktok_list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来设置每一块的布局，包括视频跟标题。</a:t>
            </a:r>
            <a:endParaRPr lang="en-US" altLang="zh-CN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137" y="1831555"/>
            <a:ext cx="7826541" cy="406858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305800" y="2308333"/>
            <a:ext cx="37177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onCreateViewHolder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方法用于创建并返回一个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TikTokListViewHolder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对象。这个对象表示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RecyclerView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中每个列表项的视图。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onBindViewHolder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方法用于将数据绑定到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TikTokListViewHolder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中的视图上。它从数据集合中获取特定位置的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TiktokBean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对象，然后将其标题设置到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TextView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上，将封面图加载到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ImageView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中。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2366" y="1035900"/>
            <a:ext cx="6119634" cy="517036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0020" y="708271"/>
            <a:ext cx="471637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TikTokListViewHolder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是一个内部类，表示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RecyclerView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中每个列表项的视图持有者。它包含了列表项中显示的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ImageView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和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TextView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，以及一个点击事件监听器。当列表项被点击时，它会启动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TikTok2Activity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，并传递相应的位置信息。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03" y="2991247"/>
            <a:ext cx="1472120" cy="294773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014" y="2991247"/>
            <a:ext cx="1472120" cy="303782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5352" y="341615"/>
            <a:ext cx="3397405" cy="156509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8916" y="1043369"/>
            <a:ext cx="519162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TikTok2Activity </a:t>
            </a:r>
            <a:endParaRPr lang="en-US" altLang="zh-CN" dirty="0"/>
          </a:p>
          <a:p>
            <a:r>
              <a:rPr lang="en-US" altLang="zh-CN" dirty="0"/>
              <a:t>initVideoView </a:t>
            </a:r>
            <a:r>
              <a:rPr lang="zh-CN" altLang="en-US" dirty="0"/>
              <a:t>方法初始化了视频播放组件 </a:t>
            </a:r>
            <a:r>
              <a:rPr lang="en-US" altLang="zh-CN" dirty="0" err="1"/>
              <a:t>VideoView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/>
              <a:t>initViewPager </a:t>
            </a:r>
            <a:r>
              <a:rPr lang="zh-CN" altLang="en-US" dirty="0"/>
              <a:t>方法初始化了垂直滚动的 </a:t>
            </a:r>
            <a:r>
              <a:rPr lang="en-US" altLang="zh-CN" dirty="0"/>
              <a:t>ViewPager</a:t>
            </a:r>
            <a:r>
              <a:rPr lang="zh-CN" altLang="en-US" dirty="0"/>
              <a:t>，设置了适配器、页面切换监听器。</a:t>
            </a:r>
            <a:endParaRPr lang="zh-CN" altLang="en-US" dirty="0"/>
          </a:p>
          <a:p>
            <a:r>
              <a:rPr lang="en-US" altLang="zh-CN" dirty="0"/>
              <a:t>startPlay </a:t>
            </a:r>
            <a:r>
              <a:rPr lang="zh-CN" altLang="en-US" dirty="0"/>
              <a:t>方法用于开始播放指定位置的视频。在滚动页面时，根据页面位置找到对应的 </a:t>
            </a:r>
            <a:r>
              <a:rPr lang="en-US" altLang="zh-CN" dirty="0"/>
              <a:t>ViewHolder</a:t>
            </a:r>
            <a:r>
              <a:rPr lang="zh-CN" altLang="en-US" dirty="0"/>
              <a:t>，通过 </a:t>
            </a:r>
            <a:r>
              <a:rPr lang="en-US" altLang="zh-CN" dirty="0"/>
              <a:t>VideoView </a:t>
            </a:r>
            <a:r>
              <a:rPr lang="zh-CN" altLang="en-US" dirty="0"/>
              <a:t>播放视频。</a:t>
            </a:r>
            <a:endParaRPr lang="zh-CN" altLang="en-US" dirty="0"/>
          </a:p>
          <a:p>
            <a:r>
              <a:rPr lang="en-US" altLang="zh-CN" dirty="0"/>
              <a:t>addData </a:t>
            </a:r>
            <a:r>
              <a:rPr lang="zh-CN" altLang="en-US" dirty="0"/>
              <a:t>方法用于添加视频数据，从 </a:t>
            </a:r>
            <a:r>
              <a:rPr lang="en-US" altLang="zh-CN" dirty="0"/>
              <a:t>DataUtil </a:t>
            </a:r>
            <a:r>
              <a:rPr lang="zh-CN" altLang="en-US" dirty="0"/>
              <a:t>中获取 </a:t>
            </a:r>
            <a:r>
              <a:rPr lang="en-US" altLang="zh-CN" dirty="0"/>
              <a:t>TikTok </a:t>
            </a:r>
            <a:r>
              <a:rPr lang="zh-CN" altLang="en-US" dirty="0"/>
              <a:t>风格的数据并更新适配器。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352" y="3247343"/>
            <a:ext cx="5191626" cy="29864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884" y="1973017"/>
            <a:ext cx="5937584" cy="122005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48916" y="4433637"/>
            <a:ext cx="5239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视频数据来源于文件中已经配置好了的视频链接（通过爬虫获取）</a:t>
            </a:r>
            <a:endParaRPr lang="en-US" altLang="zh-CN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48916" y="586169"/>
            <a:ext cx="50224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TikTok2Activity 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具体的适配器设置</a:t>
            </a:r>
            <a:endParaRPr lang="en-US" altLang="zh-CN" b="1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r>
              <a:rPr lang="zh-CN" altLang="en-US" dirty="0">
                <a:solidFill>
                  <a:srgbClr val="1F2328"/>
                </a:solidFill>
                <a:latin typeface="Consolas" panose="020B0609020204030204" charset="0"/>
              </a:rPr>
              <a:t>与其他适配器类的主要区别在于对于</a:t>
            </a:r>
            <a:r>
              <a:rPr lang="en-US" altLang="zh-CN" dirty="0" err="1">
                <a:solidFill>
                  <a:srgbClr val="1F2328"/>
                </a:solidFill>
                <a:latin typeface="Consolas" panose="020B0609020204030204" charset="0"/>
              </a:rPr>
              <a:t>initViewPager</a:t>
            </a:r>
            <a:r>
              <a:rPr lang="zh-CN" altLang="en-US" dirty="0">
                <a:solidFill>
                  <a:srgbClr val="1F2328"/>
                </a:solidFill>
                <a:latin typeface="Consolas" panose="020B0609020204030204" charset="0"/>
              </a:rPr>
              <a:t>（）方法</a:t>
            </a:r>
            <a:endParaRPr lang="en-US" altLang="zh-CN" dirty="0">
              <a:solidFill>
                <a:srgbClr val="1F2328"/>
              </a:solidFill>
              <a:latin typeface="Consolas" panose="020B0609020204030204" charset="0"/>
            </a:endParaRPr>
          </a:p>
          <a:p>
            <a:r>
              <a:rPr lang="zh-CN" altLang="en-US" dirty="0">
                <a:solidFill>
                  <a:srgbClr val="1F2328"/>
                </a:solidFill>
                <a:latin typeface="Consolas" panose="020B0609020204030204" charset="0"/>
              </a:rPr>
              <a:t>用来判断当前页面滑动顺序播放页面  也就是实现了一个滑动监听器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1377" y="1043369"/>
            <a:ext cx="6563950" cy="457537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8916" y="2165766"/>
            <a:ext cx="487278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设置 </a:t>
            </a:r>
            <a:r>
              <a:rPr lang="en-US" altLang="zh-CN" dirty="0" err="1"/>
              <a:t>ViewPager</a:t>
            </a:r>
            <a:r>
              <a:rPr lang="en-US" altLang="zh-CN" dirty="0"/>
              <a:t> </a:t>
            </a:r>
            <a:r>
              <a:rPr lang="zh-CN" altLang="en-US" dirty="0"/>
              <a:t>的滑动监听器：</a:t>
            </a:r>
            <a:endParaRPr lang="zh-CN" altLang="en-US" dirty="0"/>
          </a:p>
          <a:p>
            <a:r>
              <a:rPr lang="en-US" altLang="zh-CN" dirty="0" err="1"/>
              <a:t>setOnPageChangeListener</a:t>
            </a:r>
            <a:r>
              <a:rPr lang="en-US" altLang="zh-CN" dirty="0"/>
              <a:t>: </a:t>
            </a:r>
            <a:r>
              <a:rPr lang="zh-CN" altLang="en-US" dirty="0"/>
              <a:t>通过 </a:t>
            </a:r>
            <a:r>
              <a:rPr lang="en-US" altLang="zh-CN" dirty="0" err="1"/>
              <a:t>ViewPager.SimpleOnPageChangeListener</a:t>
            </a:r>
            <a:r>
              <a:rPr lang="en-US" altLang="zh-CN" dirty="0"/>
              <a:t> </a:t>
            </a:r>
            <a:r>
              <a:rPr lang="zh-CN" altLang="en-US" dirty="0"/>
              <a:t>监听器，实现对页面切换的监听。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 err="1"/>
              <a:t>onPageScrolled</a:t>
            </a:r>
            <a:r>
              <a:rPr lang="en-US" altLang="zh-CN" dirty="0"/>
              <a:t> </a:t>
            </a:r>
            <a:r>
              <a:rPr lang="zh-CN" altLang="en-US" dirty="0"/>
              <a:t>方法：</a:t>
            </a:r>
            <a:endParaRPr lang="zh-CN" altLang="en-US" dirty="0"/>
          </a:p>
          <a:p>
            <a:r>
              <a:rPr lang="zh-CN" altLang="en-US" dirty="0"/>
              <a:t>监听页面滑动过程中的回调。在这里，通过比较当前位置 </a:t>
            </a:r>
            <a:r>
              <a:rPr lang="en-US" altLang="zh-CN" dirty="0"/>
              <a:t>position </a:t>
            </a:r>
            <a:r>
              <a:rPr lang="zh-CN" altLang="en-US" dirty="0"/>
              <a:t>和上一次的位置 </a:t>
            </a:r>
            <a:r>
              <a:rPr lang="en-US" altLang="zh-CN" dirty="0" err="1"/>
              <a:t>mCurItem</a:t>
            </a:r>
            <a:r>
              <a:rPr lang="zh-CN" altLang="en-US" dirty="0"/>
              <a:t>，判断滑动的方向，即是否反向滑动。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 err="1"/>
              <a:t>onPageSelected</a:t>
            </a:r>
            <a:r>
              <a:rPr lang="en-US" altLang="zh-CN" dirty="0"/>
              <a:t> </a:t>
            </a:r>
            <a:r>
              <a:rPr lang="zh-CN" altLang="en-US" dirty="0"/>
              <a:t>方法：</a:t>
            </a:r>
            <a:endParaRPr lang="zh-CN" altLang="en-US" dirty="0"/>
          </a:p>
          <a:p>
            <a:r>
              <a:rPr lang="zh-CN" altLang="en-US" dirty="0"/>
              <a:t>页面选中时的回调。在这里，判断当前选中的页面位置是否和上一次的位置相同，如果不同，则调用 </a:t>
            </a:r>
            <a:r>
              <a:rPr lang="en-US" altLang="zh-CN" dirty="0" err="1"/>
              <a:t>startPlay</a:t>
            </a:r>
            <a:r>
              <a:rPr lang="en-US" altLang="zh-CN" dirty="0"/>
              <a:t> </a:t>
            </a:r>
            <a:r>
              <a:rPr lang="zh-CN" altLang="en-US" dirty="0"/>
              <a:t>方法，可能用于开始播放视频。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46574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04</a:t>
            </a:r>
            <a:endParaRPr lang="en-US" altLang="zh-CN" sz="16600" spc="300" dirty="0">
              <a:gradFill>
                <a:gsLst>
                  <a:gs pos="0">
                    <a:srgbClr val="00653D"/>
                  </a:gs>
                  <a:gs pos="74000">
                    <a:srgbClr val="A8DFBB"/>
                  </a:gs>
                  <a:gs pos="83000">
                    <a:srgbClr val="A8DFBB"/>
                  </a:gs>
                  <a:gs pos="100000">
                    <a:srgbClr val="A8DFBB"/>
                  </a:gs>
                </a:gsLst>
                <a:lin ang="5400000" scaled="0"/>
              </a:gradFill>
              <a:latin typeface="Impact" panose="020B080603090205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7392" y="1751618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个人中心页面</a:t>
            </a:r>
            <a:endParaRPr lang="zh-CN" altLang="en-US" sz="4000" b="1" spc="6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1932572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38606" y="2530377"/>
            <a:ext cx="720000" cy="101600"/>
          </a:xfrm>
          <a:prstGeom prst="rect">
            <a:avLst/>
          </a:prstGeom>
          <a:gradFill>
            <a:gsLst>
              <a:gs pos="0">
                <a:srgbClr val="00653D"/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624230" y="3073821"/>
            <a:ext cx="66594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这里主要实现一些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APP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的关于账户的操作，包括退出登录，修改密码，显示个人信息等操作。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该页面通过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Intent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进行组件间的通信，从登录页面获取到当前登录用户的信息，并显示在用户名中，同时作用于修改密码操作。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192020" cy="2646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01</a:t>
            </a:r>
            <a:endParaRPr lang="en-US" altLang="zh-CN" sz="16600" spc="300" dirty="0">
              <a:gradFill>
                <a:gsLst>
                  <a:gs pos="0">
                    <a:srgbClr val="00653D"/>
                  </a:gs>
                  <a:gs pos="74000">
                    <a:srgbClr val="A8DFBB"/>
                  </a:gs>
                  <a:gs pos="83000">
                    <a:srgbClr val="A8DFBB"/>
                  </a:gs>
                  <a:gs pos="100000">
                    <a:srgbClr val="A8DFBB"/>
                  </a:gs>
                </a:gsLst>
                <a:lin ang="5400000" scaled="0"/>
              </a:gradFill>
              <a:latin typeface="Impact" panose="020B080603090205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7392" y="2400894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登录注册功能</a:t>
            </a:r>
            <a:endParaRPr lang="zh-CN" altLang="en-US" sz="4000" b="1" spc="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07392" y="3775625"/>
            <a:ext cx="70873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1.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使用</a:t>
            </a:r>
            <a:r>
              <a:rPr lang="en-US" altLang="zh-CN" sz="2800" spc="100" dirty="0"/>
              <a:t>SQLite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数据库实现数据可持久化</a:t>
            </a:r>
            <a:endParaRPr lang="en-US" altLang="zh-CN" sz="2800" spc="1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2.</a:t>
            </a:r>
            <a:r>
              <a:rPr lang="zh-CN" altLang="en-US" sz="2800" spc="100" dirty="0">
                <a:solidFill>
                  <a:schemeClr val="bg1">
                    <a:lumMod val="75000"/>
                  </a:schemeClr>
                </a:solidFill>
              </a:rPr>
              <a:t>使用</a:t>
            </a:r>
            <a:r>
              <a:rPr lang="en-US" altLang="zh-CN" sz="2800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SharedPreferences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Consolas" panose="020B0609020204030204" charset="0"/>
              </a:rPr>
              <a:t>实现记住密码功能</a:t>
            </a:r>
            <a:endParaRPr lang="zh-CN" altLang="en-US" sz="2800" spc="1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26574" y="3432579"/>
            <a:ext cx="720000" cy="101600"/>
          </a:xfrm>
          <a:prstGeom prst="rect">
            <a:avLst/>
          </a:prstGeom>
          <a:gradFill>
            <a:gsLst>
              <a:gs pos="0">
                <a:srgbClr val="00653D"/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29389" y="1130968"/>
            <a:ext cx="6328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页面布局采用</a:t>
            </a:r>
            <a:r>
              <a:rPr lang="en-US" altLang="zh-CN" dirty="0"/>
              <a:t>LinearLayout</a:t>
            </a:r>
            <a:r>
              <a:rPr lang="zh-CN" altLang="en-US" dirty="0"/>
              <a:t>，里面嵌套多个</a:t>
            </a:r>
            <a:r>
              <a:rPr lang="en-US" altLang="zh-CN" dirty="0"/>
              <a:t>RelativeLayout</a:t>
            </a:r>
            <a:r>
              <a:rPr lang="zh-CN" altLang="en-US" dirty="0"/>
              <a:t>内容，用来展示每一个操作选项。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878" y="2132210"/>
            <a:ext cx="6044980" cy="34402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471" y="732522"/>
            <a:ext cx="3343742" cy="575390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221204" y="1087538"/>
            <a:ext cx="80972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修改密码功能，为了减少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Fragment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的设计数量，选择使用弹窗的形式进行操作。通过 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LayoutInflater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创建一个自定义的视图（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R.layout.dialog_update_password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），该视图包含三个输入框用于输入原密码、新密码和确认新密码。在点击确定按钮时，可以通过 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view.findViewById()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获取输入框的引用，并获取输入的内容进行相应的处理。确保在你的布局文件中包含了这三个输入框。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4155" y="2740333"/>
            <a:ext cx="4796895" cy="36220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09084" y="3025942"/>
            <a:ext cx="466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同时其余操作选项也是采用这种方式实现，点击登出按钮时，会有弹窗警告。</a:t>
            </a:r>
            <a:endParaRPr lang="en-US" altLang="zh-CN" dirty="0"/>
          </a:p>
          <a:p>
            <a:r>
              <a:rPr lang="zh-CN" altLang="en-US" dirty="0"/>
              <a:t>“关于我们”按钮则是会显示出小组情况</a:t>
            </a:r>
            <a:endParaRPr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29389" y="1130968"/>
            <a:ext cx="6328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文件上传</a:t>
            </a:r>
            <a:endParaRPr lang="en-US" altLang="zh-CN" dirty="0"/>
          </a:p>
          <a:p>
            <a:r>
              <a:rPr lang="zh-CN" altLang="en-US" dirty="0"/>
              <a:t>当点击文件上传按钮时，则会跳转到文件夹中，选择视频然后进行本地上传。同时当前上传的视频会显示在按钮下方。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389" y="2285003"/>
            <a:ext cx="5363345" cy="26535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569" y="4189775"/>
            <a:ext cx="6820396" cy="174780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310704" y="2798871"/>
            <a:ext cx="4919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同时在文件上传成功之后，通过动态广播机制，通知“我的”页面进行数据更新</a:t>
            </a:r>
            <a:endParaRPr lang="zh-CN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921" y="552658"/>
            <a:ext cx="6339510" cy="575268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74566" y="1545263"/>
            <a:ext cx="37598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文件上传方法：本地上传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dirty="0"/>
              <a:t>它的主要功能包括从 </a:t>
            </a:r>
            <a:r>
              <a:rPr lang="en-US" altLang="zh-CN" dirty="0"/>
              <a:t>selectedVideoUri </a:t>
            </a:r>
            <a:r>
              <a:rPr lang="zh-CN" altLang="en-US" dirty="0"/>
              <a:t>获取输入流，将视频保存到本地目录，并显示本地视频文件。</a:t>
            </a:r>
            <a:endParaRPr lang="en-US" altLang="zh-CN" dirty="0"/>
          </a:p>
          <a:p>
            <a:r>
              <a:rPr lang="zh-CN" altLang="en-US" dirty="0"/>
              <a:t>然后发送广播，通知 我的 页面进行页面数据更新</a:t>
            </a:r>
            <a:endParaRPr lang="en-US" altLang="zh-CN" dirty="0"/>
          </a:p>
          <a:p>
            <a:endParaRPr lang="en-US" altLang="zh-CN" b="1" dirty="0"/>
          </a:p>
          <a:p>
            <a:r>
              <a:rPr lang="zh-CN" altLang="en-US" dirty="0"/>
              <a:t>同时为了防止文件上传被覆盖，使用</a:t>
            </a:r>
            <a:r>
              <a:rPr lang="en-US" altLang="zh-CN" dirty="0"/>
              <a:t>UUID</a:t>
            </a:r>
            <a:r>
              <a:rPr lang="zh-CN" altLang="en-US" dirty="0"/>
              <a:t>进行文件名唯一生成，可以防止这个问题</a:t>
            </a:r>
            <a:endParaRPr lang="en-US" altLang="zh-CN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1025" y="1106905"/>
            <a:ext cx="6045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改进：使用后台上传文件</a:t>
            </a:r>
            <a:endParaRPr lang="en-US" altLang="zh-CN" dirty="0"/>
          </a:p>
          <a:p>
            <a:r>
              <a:rPr lang="zh-CN" altLang="en-US" dirty="0"/>
              <a:t>考虑到可能视频文件较大，影响上传效率，使用</a:t>
            </a:r>
            <a:r>
              <a:rPr lang="en-US" altLang="zh-CN" dirty="0"/>
              <a:t>Service</a:t>
            </a:r>
            <a:r>
              <a:rPr lang="zh-CN" altLang="en-US" dirty="0"/>
              <a:t>后台进程实现文件上传工作。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UploadService</a:t>
            </a:r>
            <a:r>
              <a:rPr lang="zh-CN" altLang="en-US" dirty="0"/>
              <a:t>中实现文件上传逻辑，并用</a:t>
            </a:r>
            <a:r>
              <a:rPr lang="en-US" altLang="zh-CN" dirty="0"/>
              <a:t>intent</a:t>
            </a:r>
            <a:r>
              <a:rPr lang="zh-CN" altLang="en-US" dirty="0"/>
              <a:t>从主类中接收到需要上传的文件路径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335" y="2613206"/>
            <a:ext cx="6331217" cy="208005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35" y="4757133"/>
            <a:ext cx="6353275" cy="12452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766383" y="2045368"/>
            <a:ext cx="296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其余上传逻辑与原来相同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862" y="2843476"/>
            <a:ext cx="4888113" cy="1079194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408195" y="1976848"/>
            <a:ext cx="3759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在页面的最下面，设置了一个</a:t>
            </a:r>
            <a:r>
              <a:rPr lang="en-US" altLang="zh-CN" dirty="0"/>
              <a:t>VideoView</a:t>
            </a:r>
            <a:r>
              <a:rPr lang="zh-CN" altLang="en-US" dirty="0"/>
              <a:t>用来展示最新上传的视频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498" y="1512081"/>
            <a:ext cx="3458058" cy="373432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08195" y="3549315"/>
            <a:ext cx="516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此外，给这个视频也添加了一个后台</a:t>
            </a:r>
            <a:r>
              <a:rPr lang="en-US" altLang="zh-CN" dirty="0"/>
              <a:t>Service</a:t>
            </a:r>
            <a:r>
              <a:rPr lang="zh-CN" altLang="en-US" dirty="0"/>
              <a:t>任务，使得切换到其他视图时，也能够接着播放。</a:t>
            </a:r>
            <a:endParaRPr lang="zh-CN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54589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05</a:t>
            </a:r>
            <a:endParaRPr lang="en-US" altLang="zh-CN" sz="16600" spc="300" dirty="0">
              <a:gradFill>
                <a:gsLst>
                  <a:gs pos="0">
                    <a:srgbClr val="00653D"/>
                  </a:gs>
                  <a:gs pos="74000">
                    <a:srgbClr val="A8DFBB"/>
                  </a:gs>
                  <a:gs pos="83000">
                    <a:srgbClr val="A8DFBB"/>
                  </a:gs>
                  <a:gs pos="100000">
                    <a:srgbClr val="A8DFBB"/>
                  </a:gs>
                </a:gsLst>
                <a:lin ang="5400000" scaled="0"/>
              </a:gradFill>
              <a:latin typeface="Impact" panose="020B080603090205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7392" y="1751618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我的页面</a:t>
            </a:r>
            <a:endParaRPr lang="zh-CN" altLang="en-US" sz="4000" b="1" spc="6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1932572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38606" y="2530377"/>
            <a:ext cx="720000" cy="101600"/>
          </a:xfrm>
          <a:prstGeom prst="rect">
            <a:avLst/>
          </a:prstGeom>
          <a:gradFill>
            <a:gsLst>
              <a:gs pos="0">
                <a:srgbClr val="00653D"/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624230" y="3073821"/>
            <a:ext cx="6659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这里主要是显示当前用户所上传的视频列表</a:t>
            </a:r>
            <a:endParaRPr lang="en-US" altLang="zh-CN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64005" y="968542"/>
            <a:ext cx="6039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接收到广播之后，同时也会接收到新增加的视频的文件路径，会进行数据刷新。</a:t>
            </a:r>
            <a:endParaRPr lang="en-US" altLang="zh-CN" dirty="0"/>
          </a:p>
          <a:p>
            <a:r>
              <a:rPr lang="zh-CN" altLang="en-US" dirty="0"/>
              <a:t>此外，当前视频</a:t>
            </a:r>
            <a:r>
              <a:rPr lang="en-US" altLang="zh-CN" dirty="0"/>
              <a:t>item</a:t>
            </a:r>
            <a:r>
              <a:rPr lang="zh-CN" altLang="en-US" dirty="0"/>
              <a:t>显示的封面是采用视频首帧来设置的，将获取到的封面同时上传到本地，命名与视频名称一致。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6576" y="2257911"/>
            <a:ext cx="6934045" cy="43293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2" y="2820518"/>
            <a:ext cx="4976260" cy="193573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25642" y="956511"/>
            <a:ext cx="43313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个人页面数据初始化：从虚拟机存储路径中获取到上传的所有视频以及保存的封面。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主要通过构建视频文件存放的绝对路劲进行获取。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0838" y="974464"/>
            <a:ext cx="6079034" cy="49090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28" y="3481776"/>
            <a:ext cx="4172873" cy="45414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72128" y="4307305"/>
            <a:ext cx="4284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 err="1"/>
              <a:t>getFileDir</a:t>
            </a:r>
            <a:r>
              <a:rPr lang="en-US" altLang="zh-CN" dirty="0"/>
              <a:t>()</a:t>
            </a:r>
            <a:r>
              <a:rPr lang="zh-CN" altLang="en-US" dirty="0"/>
              <a:t>方法获取到当前工作区的绝对路径地址，然后构造视频路径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7723" y="1996721"/>
            <a:ext cx="6994139" cy="42373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8081" y="852785"/>
            <a:ext cx="43975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Consolas" panose="020B0609020204030204" charset="0"/>
              <a:buAutoNum type="arabicPeriod"/>
            </a:pP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用户信息存储于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SQLite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数据库中，在进行登录验证时，从数据库中读取数据进行判断，注册同理（保证用户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id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跟用户名唯一）。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自己封装实现了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DbcUtils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类以及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DbContect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类用来连接以及操作数据库。</a:t>
            </a:r>
            <a:endParaRPr lang="en-US" altLang="zh-CN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zh-CN" altLang="en-US" dirty="0">
                <a:solidFill>
                  <a:srgbClr val="1F2328"/>
                </a:solidFill>
                <a:latin typeface="Consolas" panose="020B0609020204030204" charset="0"/>
              </a:rPr>
              <a:t>右侧是封装的一些关于用户跟视频表的操作函数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28" y="3148216"/>
            <a:ext cx="4341658" cy="29778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4163" y="822571"/>
            <a:ext cx="74956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Consolas" panose="020B0609020204030204" charset="0"/>
              <a:buAutoNum type="arabicPeriod" startAt="2"/>
            </a:pP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实现了记住密码功能，当用户登录成功时点击保存密码，那么下次用户打开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APP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或者是进入到登录页面时，就会进行自动填充，不需要再次输入。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使用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SharedPreferences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类来将记住密码的账号密码存储在缓存中，如果下一个不选择记住密码则进行清空。初始为空值。</a:t>
            </a:r>
            <a:endParaRPr lang="zh-CN" altLang="en-US" b="0" i="0" dirty="0">
              <a:solidFill>
                <a:srgbClr val="1F2328"/>
              </a:solidFill>
              <a:effectLst/>
              <a:latin typeface="Consolas" panose="020B06090202040302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942" y="2309478"/>
            <a:ext cx="11240361" cy="223904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9942" y="4529889"/>
            <a:ext cx="10022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如果用户成功登陆的话，就将</a:t>
            </a:r>
            <a:r>
              <a:rPr lang="en-US" altLang="zh-CN" dirty="0"/>
              <a:t>name</a:t>
            </a:r>
            <a:r>
              <a:rPr lang="zh-CN" altLang="en-US" dirty="0"/>
              <a:t>和</a:t>
            </a:r>
            <a:r>
              <a:rPr lang="en-US" altLang="zh-CN" dirty="0"/>
              <a:t>password</a:t>
            </a:r>
            <a:r>
              <a:rPr lang="zh-CN" altLang="en-US" dirty="0"/>
              <a:t>写入缓存中。</a:t>
            </a:r>
            <a:endParaRPr lang="en-US" altLang="zh-CN" dirty="0"/>
          </a:p>
          <a:p>
            <a:r>
              <a:rPr lang="zh-CN" altLang="en-US" dirty="0"/>
              <a:t>同时如果下一个用户取消了记住密码选项，则直接清空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Consolas" panose="020B0609020204030204" charset="0"/>
              </a:rPr>
              <a:t>SharedPreferences</a:t>
            </a:r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5437" y="2105561"/>
            <a:ext cx="247215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rgbClr val="00653D"/>
                    </a:gs>
                    <a:gs pos="74000">
                      <a:srgbClr val="A8DFBB"/>
                    </a:gs>
                    <a:gs pos="83000">
                      <a:srgbClr val="A8DFBB"/>
                    </a:gs>
                    <a:gs pos="100000">
                      <a:srgbClr val="A8DFBB"/>
                    </a:gs>
                  </a:gsLst>
                  <a:lin ang="5400000" scaled="0"/>
                </a:gradFill>
                <a:latin typeface="Impact" panose="020B0806030902050204" pitchFamily="34" charset="0"/>
              </a:rPr>
              <a:t>02</a:t>
            </a:r>
            <a:endParaRPr lang="en-US" altLang="zh-CN" sz="16600" spc="300" dirty="0">
              <a:gradFill>
                <a:gsLst>
                  <a:gs pos="0">
                    <a:srgbClr val="00653D"/>
                  </a:gs>
                  <a:gs pos="74000">
                    <a:srgbClr val="A8DFBB"/>
                  </a:gs>
                  <a:gs pos="83000">
                    <a:srgbClr val="A8DFBB"/>
                  </a:gs>
                  <a:gs pos="100000">
                    <a:srgbClr val="A8DFBB"/>
                  </a:gs>
                </a:gsLst>
                <a:lin ang="5400000" scaled="0"/>
              </a:gradFill>
              <a:latin typeface="Impact" panose="020B080603090205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7392" y="2400894"/>
            <a:ext cx="6083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总页面布局与组件通信</a:t>
            </a:r>
            <a:endParaRPr lang="zh-CN" altLang="en-US" sz="4000" b="1" spc="6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26574" y="3432579"/>
            <a:ext cx="720000" cy="101600"/>
          </a:xfrm>
          <a:prstGeom prst="rect">
            <a:avLst/>
          </a:prstGeom>
          <a:gradFill>
            <a:gsLst>
              <a:gs pos="0">
                <a:srgbClr val="00653D"/>
              </a:gs>
              <a:gs pos="100000">
                <a:srgbClr val="00653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655518" y="3875356"/>
            <a:ext cx="6440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HelloActivity – Login/Register - MainActivity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0653D"/>
            </a:solidFill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065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8759" y="849582"/>
            <a:ext cx="5861065" cy="54505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7079" y="849582"/>
            <a:ext cx="544428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MainActivity</a:t>
            </a:r>
            <a:r>
              <a:rPr lang="zh-CN" altLang="en-US" dirty="0"/>
              <a:t>首先显示页面为</a:t>
            </a:r>
            <a:r>
              <a:rPr lang="en-US" altLang="zh-CN" dirty="0"/>
              <a:t>R.id.nav_view</a:t>
            </a:r>
            <a:r>
              <a:rPr lang="zh-CN" altLang="en-US" dirty="0"/>
              <a:t>，是一个底部导航栏布局，然后下面向导航栏中添加属性，分别为</a:t>
            </a:r>
            <a:r>
              <a:rPr lang="en-US" altLang="zh-CN" dirty="0"/>
              <a:t>ListFragment, ExtensionFragment, PipFragment</a:t>
            </a:r>
            <a:endParaRPr lang="en-US" altLang="zh-CN" dirty="0"/>
          </a:p>
          <a:p>
            <a:r>
              <a:rPr lang="zh-CN" altLang="en-US" dirty="0"/>
              <a:t>同时设置初始页面视图下标。</a:t>
            </a:r>
            <a:endParaRPr lang="en-US" altLang="zh-CN" dirty="0"/>
          </a:p>
          <a:p>
            <a:r>
              <a:rPr lang="en-US" altLang="zh-CN" dirty="0" err="1"/>
              <a:t>app:menu</a:t>
            </a:r>
            <a:r>
              <a:rPr lang="en-US" altLang="zh-CN" dirty="0"/>
              <a:t>="@menu/</a:t>
            </a:r>
            <a:r>
              <a:rPr lang="en-US" altLang="zh-CN" dirty="0" err="1"/>
              <a:t>main_navigation_items</a:t>
            </a:r>
            <a:r>
              <a:rPr lang="en-US" altLang="zh-CN" dirty="0"/>
              <a:t>"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此外，将从</a:t>
            </a:r>
            <a:r>
              <a:rPr lang="en-US" altLang="zh-CN" dirty="0"/>
              <a:t>LoginActivity</a:t>
            </a:r>
            <a:r>
              <a:rPr lang="zh-CN" altLang="en-US" dirty="0"/>
              <a:t>中传递过来的用户信息，分别使用</a:t>
            </a:r>
            <a:r>
              <a:rPr lang="en-US" altLang="zh-CN" dirty="0"/>
              <a:t>setArguments</a:t>
            </a:r>
            <a:r>
              <a:rPr lang="zh-CN" altLang="en-US" dirty="0"/>
              <a:t>进行设置，方便其他组件调用。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57" y="2597065"/>
            <a:ext cx="4784385" cy="2048881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COMMONDATA" val="eyJoZGlkIjoiNWVmMTc3MzczMzIyNTIxYWJlYTBhZjAxYjVhMDg3NTcifQ=="/>
  <p:tag name="commondata" val="eyJoZGlkIjoiYmEzZDcyYTk4OTcwZjIyYzcxMDc4YTZmOWVlOTk0YjMifQ==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onsolas"/>
        <a:ea typeface="Consolas"/>
        <a:cs typeface="Consolas"/>
        <a:font script="Jpan" typeface="游ゴシック Light"/>
        <a:font script="Hang" typeface="맑은 고딕"/>
        <a:font script="Hans" typeface="Consola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olas"/>
        <a:ea typeface="Consolas"/>
        <a:cs typeface="Consolas"/>
        <a:font script="Jpan" typeface="游ゴシック"/>
        <a:font script="Hang" typeface="맑은 고딕"/>
        <a:font script="Hans" typeface="Consolas"/>
        <a:font script="Hant" typeface="新細明體"/>
        <a:font script="Arab" typeface="Consolas"/>
        <a:font script="Hebr" typeface="Consola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onsola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onsolas"/>
        <a:ea typeface="Consolas"/>
        <a:cs typeface="Consolas"/>
        <a:font script="Jpan" typeface="游ゴシック Light"/>
        <a:font script="Hang" typeface="맑은 고딕"/>
        <a:font script="Hans" typeface="Consola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olas"/>
        <a:ea typeface="Consolas"/>
        <a:cs typeface="Consolas"/>
        <a:font script="Jpan" typeface="游ゴシック"/>
        <a:font script="Hang" typeface="맑은 고딕"/>
        <a:font script="Hans" typeface="Consolas"/>
        <a:font script="Hant" typeface="新細明體"/>
        <a:font script="Arab" typeface="Consolas"/>
        <a:font script="Hebr" typeface="Consola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onsola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onsolas"/>
        <a:ea typeface="Consolas"/>
        <a:cs typeface="Consolas"/>
        <a:font script="Jpan" typeface="游ゴシック Light"/>
        <a:font script="Hang" typeface="맑은 고딕"/>
        <a:font script="Hans" typeface="Consola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olas"/>
        <a:ea typeface="Consolas"/>
        <a:cs typeface="Consolas"/>
        <a:font script="Jpan" typeface="游ゴシック"/>
        <a:font script="Hang" typeface="맑은 고딕"/>
        <a:font script="Hans" typeface="Consolas"/>
        <a:font script="Hant" typeface="新細明體"/>
        <a:font script="Arab" typeface="Consolas"/>
        <a:font script="Hebr" typeface="Consola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onsola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onsolas"/>
        <a:cs typeface="Consolas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onsolas"/>
        <a:cs typeface="Consolas"/>
        <a:font script="Jpan" typeface="ＭＳ Ｐゴシック"/>
        <a:font script="Hang" typeface="맑은 고딕"/>
        <a:font script="Hans" typeface="宋体"/>
        <a:font script="Hant" typeface="新細明體"/>
        <a:font script="Arab" typeface="Consolas"/>
        <a:font script="Hebr" typeface="Consola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onsola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8850</Words>
  <Application>WPS 演示</Application>
  <PresentationFormat>宽屏</PresentationFormat>
  <Paragraphs>371</Paragraphs>
  <Slides>58</Slides>
  <Notes>57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58</vt:i4>
      </vt:variant>
    </vt:vector>
  </HeadingPairs>
  <TitlesOfParts>
    <vt:vector size="68" baseType="lpstr">
      <vt:lpstr>Arial</vt:lpstr>
      <vt:lpstr>宋体</vt:lpstr>
      <vt:lpstr>Wingdings</vt:lpstr>
      <vt:lpstr>Consolas</vt:lpstr>
      <vt:lpstr>微软雅黑</vt:lpstr>
      <vt:lpstr>Impact</vt:lpstr>
      <vt:lpstr>Arial Unicode MS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大宇 杨</dc:creator>
  <cp:lastModifiedBy>晴天</cp:lastModifiedBy>
  <cp:revision>163</cp:revision>
  <dcterms:created xsi:type="dcterms:W3CDTF">2023-12-17T11:29:00Z</dcterms:created>
  <dcterms:modified xsi:type="dcterms:W3CDTF">2023-12-25T05:52:26Z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4D5BA7F3D074498F8D9D1F7DA3EBF4BA_12</vt:lpwstr>
  </property>
  <property fmtid="{D5CDD505-2E9C-101B-9397-08002B2CF9AE}" pid="3" name="KSOProductBuildVer">
    <vt:lpwstr>2052-12.1.0.15946</vt:lpwstr>
  </property>
</Properties>
</file>